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theme/theme3.xml" ContentType="application/vnd.openxmlformats-officedocument.theme+xml"/>
  <Override PartName="/ppt/notesSlides/notesSlide29.xml" ContentType="application/vnd.openxmlformats-officedocument.presentationml.notesSlide+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6" r:id="rId2"/>
    <p:sldId id="331" r:id="rId3"/>
    <p:sldId id="332" r:id="rId4"/>
    <p:sldId id="333" r:id="rId5"/>
    <p:sldId id="334" r:id="rId6"/>
    <p:sldId id="335" r:id="rId7"/>
    <p:sldId id="336" r:id="rId8"/>
    <p:sldId id="337" r:id="rId9"/>
    <p:sldId id="338" r:id="rId10"/>
    <p:sldId id="340" r:id="rId11"/>
    <p:sldId id="341" r:id="rId12"/>
    <p:sldId id="342" r:id="rId13"/>
    <p:sldId id="344" r:id="rId14"/>
    <p:sldId id="345" r:id="rId15"/>
    <p:sldId id="346" r:id="rId16"/>
    <p:sldId id="347" r:id="rId17"/>
    <p:sldId id="348" r:id="rId18"/>
    <p:sldId id="349" r:id="rId19"/>
    <p:sldId id="350" r:id="rId20"/>
    <p:sldId id="351" r:id="rId21"/>
    <p:sldId id="352" r:id="rId22"/>
    <p:sldId id="353" r:id="rId23"/>
    <p:sldId id="354" r:id="rId24"/>
    <p:sldId id="355" r:id="rId25"/>
    <p:sldId id="357" r:id="rId26"/>
    <p:sldId id="358" r:id="rId27"/>
    <p:sldId id="359" r:id="rId28"/>
    <p:sldId id="360" r:id="rId29"/>
    <p:sldId id="361" r:id="rId30"/>
    <p:sldId id="362" r:id="rId31"/>
    <p:sldId id="363" r:id="rId32"/>
    <p:sldId id="364" r:id="rId33"/>
    <p:sldId id="365" r:id="rId34"/>
    <p:sldId id="366" r:id="rId35"/>
    <p:sldId id="367" r:id="rId36"/>
    <p:sldId id="368" r:id="rId37"/>
    <p:sldId id="369" r:id="rId38"/>
    <p:sldId id="370" r:id="rId39"/>
    <p:sldId id="330" r:id="rId40"/>
  </p:sldIdLst>
  <p:sldSz cx="9144000" cy="6858000" type="screen4x3"/>
  <p:notesSz cx="7007225" cy="928846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clrMru>
    <a:srgbClr val="5F5F5F"/>
    <a:srgbClr val="66FF99"/>
    <a:srgbClr val="FFFF00"/>
    <a:srgbClr val="B2B2B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71" autoAdjust="0"/>
  </p:normalViewPr>
  <p:slideViewPr>
    <p:cSldViewPr>
      <p:cViewPr varScale="1">
        <p:scale>
          <a:sx n="86" d="100"/>
          <a:sy n="86" d="100"/>
        </p:scale>
        <p:origin x="-660" y="-90"/>
      </p:cViewPr>
      <p:guideLst>
        <p:guide orient="horz" pos="2160"/>
        <p:guide pos="2880"/>
      </p:guideLst>
    </p:cSldViewPr>
  </p:slideViewPr>
  <p:outlineViewPr>
    <p:cViewPr>
      <p:scale>
        <a:sx n="33" d="100"/>
        <a:sy n="33" d="100"/>
      </p:scale>
      <p:origin x="72" y="130332"/>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3113" tIns="46557" rIns="93113" bIns="46557" rtlCol="0"/>
          <a:lstStyle>
            <a:lvl1pPr algn="l">
              <a:defRPr sz="1200" dirty="0"/>
            </a:lvl1pPr>
          </a:lstStyle>
          <a:p>
            <a:pPr>
              <a:defRPr/>
            </a:pPr>
            <a:endParaRPr lang="en-US"/>
          </a:p>
        </p:txBody>
      </p:sp>
      <p:sp>
        <p:nvSpPr>
          <p:cNvPr id="3" name="Date Placeholder 2"/>
          <p:cNvSpPr>
            <a:spLocks noGrp="1"/>
          </p:cNvSpPr>
          <p:nvPr>
            <p:ph type="dt" sz="quarter" idx="1"/>
          </p:nvPr>
        </p:nvSpPr>
        <p:spPr>
          <a:xfrm>
            <a:off x="3968750" y="0"/>
            <a:ext cx="3036888" cy="465138"/>
          </a:xfrm>
          <a:prstGeom prst="rect">
            <a:avLst/>
          </a:prstGeom>
        </p:spPr>
        <p:txBody>
          <a:bodyPr vert="horz" lIns="93113" tIns="46557" rIns="93113" bIns="46557" rtlCol="0"/>
          <a:lstStyle>
            <a:lvl1pPr algn="r">
              <a:defRPr sz="1200"/>
            </a:lvl1pPr>
          </a:lstStyle>
          <a:p>
            <a:pPr>
              <a:defRPr/>
            </a:pPr>
            <a:fld id="{9AE37926-C54C-4102-BDE0-51C5A35BEACC}" type="datetimeFigureOut">
              <a:rPr lang="en-US"/>
              <a:pPr>
                <a:defRPr/>
              </a:pPr>
              <a:t>3/23/2011</a:t>
            </a:fld>
            <a:endParaRPr lang="en-US" dirty="0"/>
          </a:p>
        </p:txBody>
      </p:sp>
      <p:sp>
        <p:nvSpPr>
          <p:cNvPr id="4" name="Footer Placeholder 3"/>
          <p:cNvSpPr>
            <a:spLocks noGrp="1"/>
          </p:cNvSpPr>
          <p:nvPr>
            <p:ph type="ftr" sz="quarter" idx="2"/>
          </p:nvPr>
        </p:nvSpPr>
        <p:spPr>
          <a:xfrm>
            <a:off x="0" y="8821738"/>
            <a:ext cx="3036888" cy="465137"/>
          </a:xfrm>
          <a:prstGeom prst="rect">
            <a:avLst/>
          </a:prstGeom>
        </p:spPr>
        <p:txBody>
          <a:bodyPr vert="horz" lIns="93113" tIns="46557" rIns="93113" bIns="46557" rtlCol="0" anchor="b"/>
          <a:lstStyle>
            <a:lvl1pPr algn="l">
              <a:defRPr sz="1200" dirty="0"/>
            </a:lvl1pPr>
          </a:lstStyle>
          <a:p>
            <a:pPr>
              <a:defRPr/>
            </a:pPr>
            <a:endParaRPr lang="en-US"/>
          </a:p>
        </p:txBody>
      </p:sp>
      <p:sp>
        <p:nvSpPr>
          <p:cNvPr id="5" name="Slide Number Placeholder 4"/>
          <p:cNvSpPr>
            <a:spLocks noGrp="1"/>
          </p:cNvSpPr>
          <p:nvPr>
            <p:ph type="sldNum" sz="quarter" idx="3"/>
          </p:nvPr>
        </p:nvSpPr>
        <p:spPr>
          <a:xfrm>
            <a:off x="3968750" y="8821738"/>
            <a:ext cx="3036888" cy="465137"/>
          </a:xfrm>
          <a:prstGeom prst="rect">
            <a:avLst/>
          </a:prstGeom>
        </p:spPr>
        <p:txBody>
          <a:bodyPr vert="horz" lIns="93113" tIns="46557" rIns="93113" bIns="46557" rtlCol="0" anchor="b"/>
          <a:lstStyle>
            <a:lvl1pPr algn="r">
              <a:defRPr sz="1200"/>
            </a:lvl1pPr>
          </a:lstStyle>
          <a:p>
            <a:pPr>
              <a:defRPr/>
            </a:pPr>
            <a:fld id="{6864F784-6EB1-4C47-8EB4-04AE4398A59C}"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3113" tIns="46557" rIns="93113" bIns="46557"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968750" y="0"/>
            <a:ext cx="3036888" cy="465138"/>
          </a:xfrm>
          <a:prstGeom prst="rect">
            <a:avLst/>
          </a:prstGeom>
        </p:spPr>
        <p:txBody>
          <a:bodyPr vert="horz" lIns="93113" tIns="46557" rIns="93113" bIns="46557" rtlCol="0"/>
          <a:lstStyle>
            <a:lvl1pPr algn="r" fontAlgn="auto">
              <a:spcBef>
                <a:spcPts val="0"/>
              </a:spcBef>
              <a:spcAft>
                <a:spcPts val="0"/>
              </a:spcAft>
              <a:defRPr sz="1200">
                <a:latin typeface="+mn-lt"/>
              </a:defRPr>
            </a:lvl1pPr>
          </a:lstStyle>
          <a:p>
            <a:pPr>
              <a:defRPr/>
            </a:pPr>
            <a:fld id="{E8DE14E4-4055-4A37-BFEE-CDB259AE07FA}" type="datetimeFigureOut">
              <a:rPr lang="en-US"/>
              <a:pPr>
                <a:defRPr/>
              </a:pPr>
              <a:t>3/23/2011</a:t>
            </a:fld>
            <a:endParaRPr lang="en-US" dirty="0"/>
          </a:p>
        </p:txBody>
      </p:sp>
      <p:sp>
        <p:nvSpPr>
          <p:cNvPr id="4" name="Slide Image Placeholder 3"/>
          <p:cNvSpPr>
            <a:spLocks noGrp="1" noRot="1" noChangeAspect="1"/>
          </p:cNvSpPr>
          <p:nvPr>
            <p:ph type="sldImg" idx="2"/>
          </p:nvPr>
        </p:nvSpPr>
        <p:spPr>
          <a:xfrm>
            <a:off x="1181100" y="696913"/>
            <a:ext cx="4645025" cy="3482975"/>
          </a:xfrm>
          <a:prstGeom prst="rect">
            <a:avLst/>
          </a:prstGeom>
          <a:noFill/>
          <a:ln w="12700">
            <a:solidFill>
              <a:prstClr val="black"/>
            </a:solidFill>
          </a:ln>
        </p:spPr>
        <p:txBody>
          <a:bodyPr vert="horz" lIns="93113" tIns="46557" rIns="93113" bIns="46557" rtlCol="0" anchor="ctr"/>
          <a:lstStyle/>
          <a:p>
            <a:pPr lvl="0"/>
            <a:endParaRPr lang="en-US" noProof="0" dirty="0" smtClean="0"/>
          </a:p>
        </p:txBody>
      </p:sp>
      <p:sp>
        <p:nvSpPr>
          <p:cNvPr id="5" name="Notes Placeholder 4"/>
          <p:cNvSpPr>
            <a:spLocks noGrp="1"/>
          </p:cNvSpPr>
          <p:nvPr>
            <p:ph type="body" sz="quarter" idx="3"/>
          </p:nvPr>
        </p:nvSpPr>
        <p:spPr>
          <a:xfrm>
            <a:off x="700088" y="4411663"/>
            <a:ext cx="5607050" cy="4179887"/>
          </a:xfrm>
          <a:prstGeom prst="rect">
            <a:avLst/>
          </a:prstGeom>
        </p:spPr>
        <p:txBody>
          <a:bodyPr vert="horz" lIns="93113" tIns="46557" rIns="93113" bIns="4655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1738"/>
            <a:ext cx="3036888" cy="465137"/>
          </a:xfrm>
          <a:prstGeom prst="rect">
            <a:avLst/>
          </a:prstGeom>
        </p:spPr>
        <p:txBody>
          <a:bodyPr vert="horz" lIns="93113" tIns="46557" rIns="93113" bIns="46557"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968750" y="8821738"/>
            <a:ext cx="3036888" cy="465137"/>
          </a:xfrm>
          <a:prstGeom prst="rect">
            <a:avLst/>
          </a:prstGeom>
        </p:spPr>
        <p:txBody>
          <a:bodyPr vert="horz" lIns="93113" tIns="46557" rIns="93113" bIns="46557" rtlCol="0" anchor="b"/>
          <a:lstStyle>
            <a:lvl1pPr algn="r" fontAlgn="auto">
              <a:spcBef>
                <a:spcPts val="0"/>
              </a:spcBef>
              <a:spcAft>
                <a:spcPts val="0"/>
              </a:spcAft>
              <a:defRPr sz="1200">
                <a:latin typeface="+mn-lt"/>
              </a:defRPr>
            </a:lvl1pPr>
          </a:lstStyle>
          <a:p>
            <a:pPr>
              <a:defRPr/>
            </a:pPr>
            <a:fld id="{6AFF5EDA-D96D-4311-A579-F84E1CDA83F8}"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B7B4E4-F59C-4C0C-A597-94735B515748}"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A4D0C23-41A2-44E0-BD45-89BCC2D6117C}" type="slidenum">
              <a:rPr lang="en-US" smtClean="0"/>
              <a:pPr>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FF5EDA-D96D-4311-A579-F84E1CDA83F8}"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A2CC668-BF40-46E2-A675-8A198CDABA5D}" type="datetimeFigureOut">
              <a:rPr lang="en-US"/>
              <a:pPr>
                <a:defRPr/>
              </a:pPr>
              <a:t>3/23/2011</a:t>
            </a:fld>
            <a:endParaRPr lang="en-US" dirty="0"/>
          </a:p>
        </p:txBody>
      </p:sp>
      <p:sp>
        <p:nvSpPr>
          <p:cNvPr id="5" name="Footer Placeholder 4"/>
          <p:cNvSpPr>
            <a:spLocks noGrp="1"/>
          </p:cNvSpPr>
          <p:nvPr>
            <p:ph type="ftr" sz="quarter" idx="11"/>
          </p:nvPr>
        </p:nvSpPr>
        <p:spPr/>
        <p:txBody>
          <a:bodyPr/>
          <a:lstStyle>
            <a:lvl1pPr>
              <a:defRPr dirty="0"/>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D997EB-33F8-4895-B24E-8310913D6CF6}" type="slidenum">
              <a:rPr lang="en-US"/>
              <a:pPr>
                <a:defRPr/>
              </a:pPr>
              <a:t>‹#›</a:t>
            </a:fld>
            <a:endParaRPr lang="en-US" dirty="0"/>
          </a:p>
        </p:txBody>
      </p:sp>
    </p:spTree>
  </p:cSld>
  <p:clrMapOvr>
    <a:masterClrMapping/>
  </p:clrMapOvr>
  <p:transition spd="slow" advClick="0" advTm="12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r">
              <a:defRPr sz="48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3810000" cy="4525963"/>
          </a:xfrm>
        </p:spPr>
        <p:txBody>
          <a:bodyPr>
            <a:normAutofit/>
          </a:bodyPr>
          <a:lstStyle>
            <a:lvl1pPr marL="0" indent="0">
              <a:buNone/>
              <a:defRPr sz="2400" b="1">
                <a:solidFill>
                  <a:schemeClr val="tx1"/>
                </a:solidFill>
              </a:defRPr>
            </a:lvl1pPr>
          </a:lstStyle>
          <a:p>
            <a:pPr lvl="0"/>
            <a:r>
              <a:rPr lang="en-US" dirty="0" smtClean="0"/>
              <a:t>Click to edit Master text styles</a:t>
            </a:r>
          </a:p>
        </p:txBody>
      </p:sp>
      <p:sp>
        <p:nvSpPr>
          <p:cNvPr id="9" name="Picture Placeholder 2"/>
          <p:cNvSpPr>
            <a:spLocks noGrp="1"/>
          </p:cNvSpPr>
          <p:nvPr>
            <p:ph type="pic" idx="10"/>
          </p:nvPr>
        </p:nvSpPr>
        <p:spPr>
          <a:xfrm>
            <a:off x="4572000" y="1676400"/>
            <a:ext cx="4078288" cy="3733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10" name="Content Placeholder 2"/>
          <p:cNvSpPr>
            <a:spLocks noGrp="1"/>
          </p:cNvSpPr>
          <p:nvPr>
            <p:ph idx="11"/>
          </p:nvPr>
        </p:nvSpPr>
        <p:spPr>
          <a:xfrm>
            <a:off x="4800600" y="5638801"/>
            <a:ext cx="3810000" cy="1219200"/>
          </a:xfrm>
        </p:spPr>
        <p:txBody>
          <a:bodyPr>
            <a:normAutofit/>
          </a:bodyPr>
          <a:lstStyle>
            <a:lvl1pPr algn="r">
              <a:buNone/>
              <a:defRPr sz="1800" b="1">
                <a:solidFill>
                  <a:schemeClr val="tx1"/>
                </a:solidFill>
                <a:latin typeface="Arial" pitchFamily="34" charset="0"/>
                <a:cs typeface="Arial" pitchFamily="34" charset="0"/>
              </a:defRPr>
            </a:lvl1pPr>
            <a:lvl2pPr>
              <a:buNone/>
              <a:defRPr/>
            </a:lvl2pPr>
            <a:lvl3pPr>
              <a:buNone/>
              <a:defRPr/>
            </a:lvl3pPr>
            <a:lvl4pPr>
              <a:buNone/>
              <a:defRPr/>
            </a:lvl4pPr>
            <a:lvl5pPr>
              <a:buNone/>
              <a:defRPr/>
            </a:lvl5pPr>
          </a:lstStyle>
          <a:p>
            <a:pPr lvl="0"/>
            <a:r>
              <a:rPr lang="en-US" dirty="0" smtClean="0"/>
              <a:t>Click to edit Master text styles</a:t>
            </a:r>
          </a:p>
        </p:txBody>
      </p:sp>
    </p:spTree>
  </p:cSld>
  <p:clrMapOvr>
    <a:masterClrMapping/>
  </p:clrMapOvr>
  <p:transition spd="slow" advClick="0" advTm="12000">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gs>
            <a:gs pos="50000">
              <a:srgbClr val="9CB86E"/>
            </a:gs>
            <a:gs pos="100000">
              <a:srgbClr val="156B13"/>
            </a:gs>
          </a:gsLst>
          <a:lin ang="135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230F1F3-50B5-4B11-86D0-51B7754E7745}" type="datetimeFigureOut">
              <a:rPr lang="en-US"/>
              <a:pPr>
                <a:defRPr/>
              </a:pPr>
              <a:t>3/23/2011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8448435-7164-477C-90FB-DF7E448EED4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Lst>
  <p:transition spd="slow" advClick="0" advTm="12000">
    <p:fade thruBlk="1"/>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an0005.jpg"/>
          <p:cNvPicPr>
            <a:picLocks noChangeAspect="1"/>
          </p:cNvPicPr>
          <p:nvPr/>
        </p:nvPicPr>
        <p:blipFill>
          <a:blip r:embed="rId3" cstate="print"/>
          <a:srcRect l="31396" t="40345" r="46717" b="42759"/>
          <a:stretch>
            <a:fillRect/>
          </a:stretch>
        </p:blipFill>
        <p:spPr>
          <a:xfrm>
            <a:off x="-1" y="0"/>
            <a:ext cx="9144001" cy="6858000"/>
          </a:xfrm>
          <a:prstGeom prst="rect">
            <a:avLst/>
          </a:prstGeom>
        </p:spPr>
      </p:pic>
      <p:sp>
        <p:nvSpPr>
          <p:cNvPr id="4099" name="Title 1"/>
          <p:cNvSpPr>
            <a:spLocks noGrp="1"/>
          </p:cNvSpPr>
          <p:nvPr>
            <p:ph type="ctrTitle"/>
          </p:nvPr>
        </p:nvSpPr>
        <p:spPr>
          <a:xfrm>
            <a:off x="457200" y="-152400"/>
            <a:ext cx="4724400" cy="3200400"/>
          </a:xfrm>
        </p:spPr>
        <p:txBody>
          <a:bodyPr/>
          <a:lstStyle/>
          <a:p>
            <a:pPr algn="l" eaLnBrk="1" hangingPunct="1"/>
            <a:r>
              <a:rPr lang="en-US" sz="4000" b="1" smtClean="0">
                <a:solidFill>
                  <a:schemeClr val="bg1"/>
                </a:solidFill>
                <a:latin typeface="Arial" charset="0"/>
                <a:cs typeface="Arial" charset="0"/>
              </a:rPr>
              <a:t>Respect Diversity</a:t>
            </a:r>
            <a:br>
              <a:rPr lang="en-US" sz="4000" b="1" smtClean="0">
                <a:solidFill>
                  <a:schemeClr val="bg1"/>
                </a:solidFill>
                <a:latin typeface="Arial" charset="0"/>
                <a:cs typeface="Arial" charset="0"/>
              </a:rPr>
            </a:br>
            <a:r>
              <a:rPr lang="en-US" sz="4000" b="1" smtClean="0">
                <a:solidFill>
                  <a:schemeClr val="bg1"/>
                </a:solidFill>
                <a:latin typeface="Arial" charset="0"/>
                <a:cs typeface="Arial" charset="0"/>
              </a:rPr>
              <a:t>Art and Poetry</a:t>
            </a:r>
            <a:br>
              <a:rPr lang="en-US" sz="4000" b="1" smtClean="0">
                <a:solidFill>
                  <a:schemeClr val="bg1"/>
                </a:solidFill>
                <a:latin typeface="Arial" charset="0"/>
                <a:cs typeface="Arial" charset="0"/>
              </a:rPr>
            </a:br>
            <a:r>
              <a:rPr lang="en-US" sz="4000" b="1" smtClean="0">
                <a:solidFill>
                  <a:schemeClr val="bg1"/>
                </a:solidFill>
                <a:latin typeface="Arial" charset="0"/>
                <a:cs typeface="Arial" charset="0"/>
              </a:rPr>
              <a:t>Contest</a:t>
            </a:r>
            <a:r>
              <a:rPr lang="en-US" sz="4800" b="1" smtClean="0">
                <a:solidFill>
                  <a:schemeClr val="bg1"/>
                </a:solidFill>
                <a:latin typeface="Arial" charset="0"/>
                <a:cs typeface="Arial" charset="0"/>
              </a:rPr>
              <a:t/>
            </a:r>
            <a:br>
              <a:rPr lang="en-US" sz="4800" b="1" smtClean="0">
                <a:solidFill>
                  <a:schemeClr val="bg1"/>
                </a:solidFill>
                <a:latin typeface="Arial" charset="0"/>
                <a:cs typeface="Arial" charset="0"/>
              </a:rPr>
            </a:br>
            <a:endParaRPr lang="en-US" sz="4800" smtClean="0">
              <a:solidFill>
                <a:schemeClr val="bg1"/>
              </a:solidFill>
              <a:latin typeface="Arial" charset="0"/>
              <a:cs typeface="Arial" charset="0"/>
            </a:endParaRPr>
          </a:p>
        </p:txBody>
      </p:sp>
      <p:sp>
        <p:nvSpPr>
          <p:cNvPr id="8" name="TextBox 7"/>
          <p:cNvSpPr txBox="1"/>
          <p:nvPr/>
        </p:nvSpPr>
        <p:spPr>
          <a:xfrm>
            <a:off x="3581400" y="5921375"/>
            <a:ext cx="5105400" cy="708025"/>
          </a:xfrm>
          <a:prstGeom prst="rect">
            <a:avLst/>
          </a:prstGeom>
          <a:noFill/>
        </p:spPr>
        <p:txBody>
          <a:bodyPr>
            <a:spAutoFit/>
          </a:bodyPr>
          <a:lstStyle/>
          <a:p>
            <a:pPr algn="r">
              <a:defRPr/>
            </a:pPr>
            <a:r>
              <a:rPr lang="en-US" sz="4000" b="1" dirty="0" smtClean="0">
                <a:solidFill>
                  <a:schemeClr val="bg1"/>
                </a:solidFill>
                <a:ea typeface="+mj-ea"/>
                <a:cs typeface="Arial" charset="0"/>
              </a:rPr>
              <a:t>2011 Entries</a:t>
            </a:r>
            <a:endParaRPr lang="en-US" sz="4000" b="1" dirty="0">
              <a:solidFill>
                <a:schemeClr val="bg1"/>
              </a:solidFill>
              <a:ea typeface="+mj-ea"/>
              <a:cs typeface="Arial" charset="0"/>
            </a:endParaRPr>
          </a:p>
        </p:txBody>
      </p:sp>
    </p:spTree>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dissolve">
                                      <p:cBhvr>
                                        <p:cTn id="7" dur="1000"/>
                                        <p:tgtEl>
                                          <p:spTgt spid="409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Respect Variation</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 </a:t>
            </a:r>
          </a:p>
          <a:p>
            <a:pPr>
              <a:spcBef>
                <a:spcPts val="0"/>
              </a:spcBef>
            </a:pPr>
            <a:r>
              <a:rPr lang="en-US" dirty="0" smtClean="0"/>
              <a:t>The inspiration behind this piece is the fact that the </a:t>
            </a:r>
            <a:r>
              <a:rPr lang="en-US" dirty="0" err="1" smtClean="0"/>
              <a:t>Shinnyo</a:t>
            </a:r>
            <a:r>
              <a:rPr lang="en-US" dirty="0" smtClean="0"/>
              <a:t>-en Foundation promotes harmony between different cultures and races, or </a:t>
            </a:r>
            <a:r>
              <a:rPr lang="en-US" i="1" dirty="0" smtClean="0"/>
              <a:t>variety </a:t>
            </a:r>
            <a:r>
              <a:rPr lang="en-US" dirty="0" smtClean="0"/>
              <a:t>in the human race.   </a:t>
            </a:r>
          </a:p>
          <a:p>
            <a:pPr>
              <a:spcBef>
                <a:spcPts val="0"/>
              </a:spcBef>
            </a:pPr>
            <a:r>
              <a:rPr lang="en-US" dirty="0" smtClean="0"/>
              <a:t> </a:t>
            </a:r>
          </a:p>
          <a:p>
            <a:pPr>
              <a:spcBef>
                <a:spcPts val="0"/>
              </a:spcBef>
            </a:pPr>
            <a:r>
              <a:rPr lang="en-US" dirty="0" smtClean="0"/>
              <a:t>The author is </a:t>
            </a:r>
            <a:r>
              <a:rPr lang="en-US" dirty="0" err="1" smtClean="0"/>
              <a:t>Zainab</a:t>
            </a:r>
            <a:r>
              <a:rPr lang="en-US" dirty="0" smtClean="0"/>
              <a:t> </a:t>
            </a:r>
            <a:r>
              <a:rPr lang="en-US" dirty="0" err="1" smtClean="0"/>
              <a:t>Shakir</a:t>
            </a:r>
            <a:r>
              <a:rPr lang="en-US" dirty="0" smtClean="0"/>
              <a:t>. </a:t>
            </a:r>
            <a:r>
              <a:rPr lang="en-US" sz="2600" dirty="0" smtClean="0"/>
              <a:t> </a:t>
            </a:r>
          </a:p>
          <a:p>
            <a:endParaRPr lang="en-US" dirty="0"/>
          </a:p>
        </p:txBody>
      </p:sp>
      <p:pic>
        <p:nvPicPr>
          <p:cNvPr id="6" name="Picture Placeholder 5" descr="RDF2011 140.jpg"/>
          <p:cNvPicPr>
            <a:picLocks noGrp="1" noChangeAspect="1"/>
          </p:cNvPicPr>
          <p:nvPr>
            <p:ph type="pic" idx="10"/>
          </p:nvPr>
        </p:nvPicPr>
        <p:blipFill>
          <a:blip r:embed="rId3" cstate="print"/>
          <a:srcRect l="15162" t="10204" r="15960" b="8163"/>
          <a:stretch>
            <a:fillRect/>
          </a:stretch>
        </p:blipFill>
        <p:spPr>
          <a:xfrm>
            <a:off x="4419600" y="1371600"/>
            <a:ext cx="4114800" cy="3657600"/>
          </a:xfrm>
        </p:spPr>
      </p:pic>
      <p:sp>
        <p:nvSpPr>
          <p:cNvPr id="5" name="Content Placeholder 4"/>
          <p:cNvSpPr>
            <a:spLocks noGrp="1"/>
          </p:cNvSpPr>
          <p:nvPr>
            <p:ph idx="11"/>
          </p:nvPr>
        </p:nvSpPr>
        <p:spPr>
          <a:xfrm>
            <a:off x="4267200" y="5638801"/>
            <a:ext cx="4267200" cy="1219200"/>
          </a:xfrm>
        </p:spPr>
        <p:txBody>
          <a:bodyPr/>
          <a:lstStyle/>
          <a:p>
            <a:r>
              <a:rPr lang="en-US" dirty="0" smtClean="0"/>
              <a:t>Created by </a:t>
            </a:r>
            <a:r>
              <a:rPr lang="en-US" dirty="0" err="1" smtClean="0"/>
              <a:t>Zainab</a:t>
            </a:r>
            <a:r>
              <a:rPr lang="en-US" dirty="0" smtClean="0"/>
              <a:t> </a:t>
            </a:r>
            <a:r>
              <a:rPr lang="en-US" dirty="0" err="1" smtClean="0"/>
              <a:t>Shakir</a:t>
            </a:r>
            <a:r>
              <a:rPr lang="en-US" dirty="0" smtClean="0"/>
              <a:t>, student </a:t>
            </a:r>
            <a:r>
              <a:rPr lang="en-US" dirty="0" err="1" smtClean="0"/>
              <a:t>Casady</a:t>
            </a:r>
            <a:r>
              <a:rPr lang="en-US" dirty="0" smtClean="0"/>
              <a:t> School</a:t>
            </a:r>
          </a:p>
          <a:p>
            <a:r>
              <a:rPr lang="en-US" dirty="0" smtClean="0"/>
              <a:t>Oklahoma City</a:t>
            </a:r>
          </a:p>
          <a:p>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Takes Everybody!</a:t>
            </a:r>
            <a:endParaRPr lang="en-US" dirty="0"/>
          </a:p>
        </p:txBody>
      </p:sp>
      <p:sp>
        <p:nvSpPr>
          <p:cNvPr id="3" name="Content Placeholder 2"/>
          <p:cNvSpPr>
            <a:spLocks noGrp="1"/>
          </p:cNvSpPr>
          <p:nvPr>
            <p:ph idx="1"/>
          </p:nvPr>
        </p:nvSpPr>
        <p:spPr/>
        <p:txBody>
          <a:bodyPr>
            <a:normAutofit/>
          </a:bodyPr>
          <a:lstStyle/>
          <a:p>
            <a:pPr>
              <a:spcBef>
                <a:spcPts val="0"/>
              </a:spcBef>
            </a:pPr>
            <a:r>
              <a:rPr lang="en-US" dirty="0" smtClean="0"/>
              <a:t>The life we enjoy depends on all kinds of people all over the world. We might seem very different but we share a responsibility to take care of the earth and each other. The health of the environment is a reflection of all of us.</a:t>
            </a:r>
          </a:p>
          <a:p>
            <a:endParaRPr lang="en-US" dirty="0"/>
          </a:p>
        </p:txBody>
      </p:sp>
      <p:pic>
        <p:nvPicPr>
          <p:cNvPr id="6" name="Picture Placeholder 5" descr="RDF2011 083.jpg"/>
          <p:cNvPicPr>
            <a:picLocks noGrp="1" noChangeAspect="1"/>
          </p:cNvPicPr>
          <p:nvPr>
            <p:ph type="pic" idx="10"/>
          </p:nvPr>
        </p:nvPicPr>
        <p:blipFill>
          <a:blip r:embed="rId3" cstate="print"/>
          <a:srcRect l="9040" r="9040"/>
          <a:stretch>
            <a:fillRect/>
          </a:stretch>
        </p:blipFill>
        <p:spPr/>
      </p:pic>
      <p:sp>
        <p:nvSpPr>
          <p:cNvPr id="5" name="Content Placeholder 4"/>
          <p:cNvSpPr>
            <a:spLocks noGrp="1"/>
          </p:cNvSpPr>
          <p:nvPr>
            <p:ph idx="11"/>
          </p:nvPr>
        </p:nvSpPr>
        <p:spPr/>
        <p:txBody>
          <a:bodyPr/>
          <a:lstStyle/>
          <a:p>
            <a:r>
              <a:rPr lang="en-US" dirty="0" smtClean="0"/>
              <a:t>8</a:t>
            </a:r>
            <a:r>
              <a:rPr lang="en-US" baseline="30000" dirty="0" smtClean="0"/>
              <a:t>th</a:t>
            </a:r>
            <a:r>
              <a:rPr lang="en-US" dirty="0" smtClean="0"/>
              <a:t> Graders</a:t>
            </a:r>
          </a:p>
          <a:p>
            <a:r>
              <a:rPr lang="en-US" dirty="0" smtClean="0"/>
              <a:t>Cushing Middle School </a:t>
            </a:r>
          </a:p>
          <a:p>
            <a:r>
              <a:rPr lang="en-US" dirty="0" smtClean="0"/>
              <a:t>Cushing</a:t>
            </a:r>
          </a:p>
          <a:p>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Earths Sake Recycle!</a:t>
            </a:r>
            <a:endParaRPr lang="en-US" dirty="0"/>
          </a:p>
        </p:txBody>
      </p:sp>
      <p:sp>
        <p:nvSpPr>
          <p:cNvPr id="3" name="Content Placeholder 2"/>
          <p:cNvSpPr>
            <a:spLocks noGrp="1"/>
          </p:cNvSpPr>
          <p:nvPr>
            <p:ph idx="1"/>
          </p:nvPr>
        </p:nvSpPr>
        <p:spPr/>
        <p:txBody>
          <a:bodyPr>
            <a:normAutofit/>
          </a:bodyPr>
          <a:lstStyle/>
          <a:p>
            <a:pPr>
              <a:spcBef>
                <a:spcPts val="0"/>
              </a:spcBef>
            </a:pPr>
            <a:r>
              <a:rPr lang="en-US" dirty="0" smtClean="0"/>
              <a:t>We cannot afford to continue polluting our world.  </a:t>
            </a:r>
          </a:p>
          <a:p>
            <a:pPr>
              <a:spcBef>
                <a:spcPts val="0"/>
              </a:spcBef>
            </a:pPr>
            <a:endParaRPr lang="en-US" dirty="0" smtClean="0"/>
          </a:p>
          <a:p>
            <a:pPr>
              <a:spcBef>
                <a:spcPts val="0"/>
              </a:spcBef>
            </a:pPr>
            <a:r>
              <a:rPr lang="en-US" dirty="0" smtClean="0"/>
              <a:t>We discovered that every nation has a word for recycling.  </a:t>
            </a:r>
          </a:p>
          <a:p>
            <a:pPr>
              <a:spcBef>
                <a:spcPts val="0"/>
              </a:spcBef>
            </a:pPr>
            <a:endParaRPr lang="en-US" dirty="0" smtClean="0"/>
          </a:p>
          <a:p>
            <a:pPr>
              <a:spcBef>
                <a:spcPts val="0"/>
              </a:spcBef>
            </a:pPr>
            <a:r>
              <a:rPr lang="en-US" dirty="0" smtClean="0"/>
              <a:t>Now is the time for our actions to start speaking louder than our words.</a:t>
            </a:r>
          </a:p>
          <a:p>
            <a:endParaRPr lang="en-US" dirty="0"/>
          </a:p>
        </p:txBody>
      </p:sp>
      <p:pic>
        <p:nvPicPr>
          <p:cNvPr id="6" name="Picture Placeholder 5" descr="RDF2011 078.jpg"/>
          <p:cNvPicPr>
            <a:picLocks noGrp="1" noChangeAspect="1"/>
          </p:cNvPicPr>
          <p:nvPr>
            <p:ph type="pic" idx="10"/>
          </p:nvPr>
        </p:nvPicPr>
        <p:blipFill>
          <a:blip r:embed="rId3" cstate="print"/>
          <a:srcRect l="9040" t="16858" r="9040" b="21917"/>
          <a:stretch>
            <a:fillRect/>
          </a:stretch>
        </p:blipFill>
        <p:spPr>
          <a:xfrm rot="5400000">
            <a:off x="4666456" y="2400300"/>
            <a:ext cx="4078288" cy="2286000"/>
          </a:xfrm>
        </p:spPr>
      </p:pic>
      <p:sp>
        <p:nvSpPr>
          <p:cNvPr id="5" name="Content Placeholder 4"/>
          <p:cNvSpPr>
            <a:spLocks noGrp="1"/>
          </p:cNvSpPr>
          <p:nvPr>
            <p:ph idx="11"/>
          </p:nvPr>
        </p:nvSpPr>
        <p:spPr/>
        <p:txBody>
          <a:bodyPr/>
          <a:lstStyle/>
          <a:p>
            <a:r>
              <a:rPr lang="en-US" dirty="0" smtClean="0"/>
              <a:t>7</a:t>
            </a:r>
            <a:r>
              <a:rPr lang="en-US" baseline="30000" dirty="0" smtClean="0"/>
              <a:t>th</a:t>
            </a:r>
            <a:r>
              <a:rPr lang="en-US" dirty="0" smtClean="0"/>
              <a:t> Graders</a:t>
            </a:r>
          </a:p>
          <a:p>
            <a:r>
              <a:rPr lang="en-US" dirty="0" smtClean="0"/>
              <a:t>Belle Isle Middle School</a:t>
            </a:r>
          </a:p>
          <a:p>
            <a:r>
              <a:rPr lang="en-US" dirty="0" smtClean="0"/>
              <a:t>Oklahoma City Public Schools</a:t>
            </a:r>
          </a:p>
          <a:p>
            <a:endParaRPr lang="en-US" dirty="0"/>
          </a:p>
        </p:txBody>
      </p:sp>
      <p:pic>
        <p:nvPicPr>
          <p:cNvPr id="7" name="Picture 6" descr="RDF2011 079.jpg"/>
          <p:cNvPicPr>
            <a:picLocks noChangeAspect="1"/>
          </p:cNvPicPr>
          <p:nvPr/>
        </p:nvPicPr>
        <p:blipFill>
          <a:blip r:embed="rId4" cstate="print"/>
          <a:srcRect t="18888" r="5833" b="17778"/>
          <a:stretch>
            <a:fillRect/>
          </a:stretch>
        </p:blipFill>
        <p:spPr>
          <a:xfrm>
            <a:off x="4343400" y="2133600"/>
            <a:ext cx="4267200" cy="2152482"/>
          </a:xfrm>
          <a:prstGeom prst="rect">
            <a:avLst/>
          </a:prstGeom>
        </p:spPr>
      </p:pic>
    </p:spTree>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the Future </a:t>
            </a:r>
            <a:endParaRPr lang="en-US" dirty="0"/>
          </a:p>
        </p:txBody>
      </p:sp>
      <p:sp>
        <p:nvSpPr>
          <p:cNvPr id="3" name="Content Placeholder 2"/>
          <p:cNvSpPr>
            <a:spLocks noGrp="1"/>
          </p:cNvSpPr>
          <p:nvPr>
            <p:ph idx="1"/>
          </p:nvPr>
        </p:nvSpPr>
        <p:spPr>
          <a:xfrm>
            <a:off x="457200" y="1143000"/>
            <a:ext cx="3810000" cy="4983163"/>
          </a:xfrm>
        </p:spPr>
        <p:txBody>
          <a:bodyPr>
            <a:normAutofit fontScale="92500" lnSpcReduction="20000"/>
          </a:bodyPr>
          <a:lstStyle/>
          <a:p>
            <a:r>
              <a:rPr lang="en-US" dirty="0" smtClean="0"/>
              <a:t> </a:t>
            </a:r>
          </a:p>
          <a:p>
            <a:r>
              <a:rPr lang="en-US" dirty="0" smtClean="0"/>
              <a:t> </a:t>
            </a:r>
            <a:endParaRPr lang="en-US" sz="2800" dirty="0" smtClean="0"/>
          </a:p>
          <a:p>
            <a:r>
              <a:rPr lang="en-US" sz="2800" dirty="0" smtClean="0"/>
              <a:t>After learning about different ways to recycle and its connection to preserving the world for all people and animals, our students created a sculpture made from renewable and nonrenewable resources.  The diversity of the materials used represents the diversity of people and animals. </a:t>
            </a:r>
            <a:endParaRPr lang="en-US" sz="2800" dirty="0"/>
          </a:p>
        </p:txBody>
      </p:sp>
      <p:pic>
        <p:nvPicPr>
          <p:cNvPr id="6" name="Picture Placeholder 5" descr="RDF2011 020.jpg"/>
          <p:cNvPicPr>
            <a:picLocks noGrp="1" noChangeAspect="1"/>
          </p:cNvPicPr>
          <p:nvPr>
            <p:ph type="pic" idx="10"/>
          </p:nvPr>
        </p:nvPicPr>
        <p:blipFill>
          <a:blip r:embed="rId3" cstate="print"/>
          <a:srcRect l="9040" r="9040"/>
          <a:stretch>
            <a:fillRect/>
          </a:stretch>
        </p:blipFill>
        <p:spPr>
          <a:xfrm>
            <a:off x="4495800" y="1447800"/>
            <a:ext cx="4078288" cy="3733800"/>
          </a:xfrm>
        </p:spPr>
      </p:pic>
      <p:sp>
        <p:nvSpPr>
          <p:cNvPr id="5" name="Content Placeholder 4"/>
          <p:cNvSpPr>
            <a:spLocks noGrp="1"/>
          </p:cNvSpPr>
          <p:nvPr>
            <p:ph idx="11"/>
          </p:nvPr>
        </p:nvSpPr>
        <p:spPr/>
        <p:txBody>
          <a:bodyPr/>
          <a:lstStyle/>
          <a:p>
            <a:r>
              <a:rPr lang="en-US" dirty="0" smtClean="0"/>
              <a:t>3</a:t>
            </a:r>
            <a:r>
              <a:rPr lang="en-US" baseline="30000" dirty="0" smtClean="0"/>
              <a:t>rd</a:t>
            </a:r>
            <a:r>
              <a:rPr lang="en-US" dirty="0" smtClean="0"/>
              <a:t> Grade Students</a:t>
            </a:r>
          </a:p>
          <a:p>
            <a:r>
              <a:rPr lang="en-US" dirty="0" smtClean="0"/>
              <a:t>Orvis </a:t>
            </a:r>
            <a:r>
              <a:rPr lang="en-US" dirty="0" err="1" smtClean="0"/>
              <a:t>Risner</a:t>
            </a:r>
            <a:r>
              <a:rPr lang="en-US" dirty="0" smtClean="0"/>
              <a:t> Elementary</a:t>
            </a:r>
          </a:p>
          <a:p>
            <a:r>
              <a:rPr lang="en-US" dirty="0" smtClean="0"/>
              <a:t>Edmond Public Schools</a:t>
            </a:r>
            <a:endParaRPr lang="en-US" dirty="0"/>
          </a:p>
        </p:txBody>
      </p:sp>
      <p:sp>
        <p:nvSpPr>
          <p:cNvPr id="7" name="16-Point Star 6"/>
          <p:cNvSpPr/>
          <p:nvPr/>
        </p:nvSpPr>
        <p:spPr>
          <a:xfrm>
            <a:off x="4267200" y="5181600"/>
            <a:ext cx="1295400" cy="1295400"/>
          </a:xfrm>
          <a:prstGeom prst="star16">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sz="1200" dirty="0" smtClean="0"/>
              <a:t>1</a:t>
            </a:r>
            <a:r>
              <a:rPr lang="en-US" sz="1200" baseline="30000" dirty="0" smtClean="0"/>
              <a:t>st</a:t>
            </a:r>
            <a:r>
              <a:rPr lang="en-US" sz="1200" dirty="0" smtClean="0"/>
              <a:t> </a:t>
            </a:r>
            <a:r>
              <a:rPr lang="en-US" sz="1200" dirty="0"/>
              <a:t>– 3</a:t>
            </a:r>
            <a:r>
              <a:rPr lang="en-US" sz="1200" baseline="30000" dirty="0"/>
              <a:t>rd</a:t>
            </a:r>
            <a:r>
              <a:rPr lang="en-US" sz="1200" dirty="0"/>
              <a:t> Grades</a:t>
            </a:r>
          </a:p>
        </p:txBody>
      </p:sp>
    </p:spTree>
  </p:cSld>
  <p:clrMapOvr>
    <a:masterClrMapping/>
  </p:clrMapOvr>
  <p:transition spd="slow" advClick="0" advTm="12000">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400" dirty="0" smtClean="0"/>
              <a:t>We’ve Got the Whole World, </a:t>
            </a:r>
            <a:br>
              <a:rPr lang="en-US" sz="4400" dirty="0" smtClean="0"/>
            </a:br>
            <a:r>
              <a:rPr lang="en-US" sz="4400" dirty="0" smtClean="0"/>
              <a:t>In Our Hands</a:t>
            </a:r>
            <a:endParaRPr lang="en-US" dirty="0"/>
          </a:p>
        </p:txBody>
      </p:sp>
      <p:sp>
        <p:nvSpPr>
          <p:cNvPr id="3" name="Content Placeholder 2"/>
          <p:cNvSpPr>
            <a:spLocks noGrp="1"/>
          </p:cNvSpPr>
          <p:nvPr>
            <p:ph idx="1"/>
          </p:nvPr>
        </p:nvSpPr>
        <p:spPr>
          <a:xfrm>
            <a:off x="457200" y="1905000"/>
            <a:ext cx="3810000" cy="4221163"/>
          </a:xfrm>
        </p:spPr>
        <p:txBody>
          <a:bodyPr>
            <a:normAutofit/>
          </a:bodyPr>
          <a:lstStyle/>
          <a:p>
            <a:r>
              <a:rPr lang="en-US" dirty="0" smtClean="0"/>
              <a:t>We are all a part of the great cycle of life.  Every culture, mythology, and belief shares in common that we are all connected to each other demanding our love, compassion, and respect to keep going strong for our future.  </a:t>
            </a:r>
          </a:p>
          <a:p>
            <a:endParaRPr lang="en-US" dirty="0"/>
          </a:p>
        </p:txBody>
      </p:sp>
      <p:pic>
        <p:nvPicPr>
          <p:cNvPr id="6" name="Picture Placeholder 5" descr="RDF2011 077.jpg"/>
          <p:cNvPicPr>
            <a:picLocks noGrp="1" noChangeAspect="1"/>
          </p:cNvPicPr>
          <p:nvPr>
            <p:ph type="pic" idx="10"/>
          </p:nvPr>
        </p:nvPicPr>
        <p:blipFill>
          <a:blip r:embed="rId3" cstate="print"/>
          <a:srcRect l="9040" r="9040"/>
          <a:stretch>
            <a:fillRect/>
          </a:stretch>
        </p:blipFill>
        <p:spPr>
          <a:xfrm>
            <a:off x="4572000" y="1143000"/>
            <a:ext cx="4078288" cy="3733800"/>
          </a:xfrm>
        </p:spPr>
      </p:pic>
      <p:sp>
        <p:nvSpPr>
          <p:cNvPr id="5" name="Content Placeholder 4"/>
          <p:cNvSpPr>
            <a:spLocks noGrp="1"/>
          </p:cNvSpPr>
          <p:nvPr>
            <p:ph idx="11"/>
          </p:nvPr>
        </p:nvSpPr>
        <p:spPr>
          <a:xfrm>
            <a:off x="4419600" y="5181600"/>
            <a:ext cx="4191000" cy="1676401"/>
          </a:xfrm>
        </p:spPr>
        <p:txBody>
          <a:bodyPr/>
          <a:lstStyle/>
          <a:p>
            <a:r>
              <a:rPr lang="en-US" dirty="0" smtClean="0"/>
              <a:t>7</a:t>
            </a:r>
            <a:r>
              <a:rPr lang="en-US" baseline="30000" dirty="0" smtClean="0"/>
              <a:t>th</a:t>
            </a:r>
            <a:r>
              <a:rPr lang="en-US" dirty="0" smtClean="0"/>
              <a:t> and 8</a:t>
            </a:r>
            <a:r>
              <a:rPr lang="en-US" baseline="30000" dirty="0" smtClean="0"/>
              <a:t>th</a:t>
            </a:r>
            <a:r>
              <a:rPr lang="en-US" dirty="0" smtClean="0"/>
              <a:t> grade students</a:t>
            </a:r>
          </a:p>
          <a:p>
            <a:r>
              <a:rPr lang="en-US" dirty="0" smtClean="0"/>
              <a:t>East Ink</a:t>
            </a:r>
          </a:p>
          <a:p>
            <a:r>
              <a:rPr lang="en-US" dirty="0" smtClean="0"/>
              <a:t>Highland East Junior High</a:t>
            </a:r>
          </a:p>
          <a:p>
            <a:r>
              <a:rPr lang="en-US" dirty="0" smtClean="0"/>
              <a:t>Moore Public Schools</a:t>
            </a:r>
          </a:p>
          <a:p>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Day For Everyone</a:t>
            </a:r>
            <a:endParaRPr lang="en-US" dirty="0"/>
          </a:p>
        </p:txBody>
      </p:sp>
      <p:sp>
        <p:nvSpPr>
          <p:cNvPr id="3" name="Content Placeholder 2"/>
          <p:cNvSpPr>
            <a:spLocks noGrp="1"/>
          </p:cNvSpPr>
          <p:nvPr>
            <p:ph idx="1"/>
          </p:nvPr>
        </p:nvSpPr>
        <p:spPr>
          <a:xfrm>
            <a:off x="457200" y="1600200"/>
            <a:ext cx="3581400" cy="4724400"/>
          </a:xfrm>
        </p:spPr>
        <p:txBody>
          <a:bodyPr>
            <a:normAutofit/>
          </a:bodyPr>
          <a:lstStyle/>
          <a:p>
            <a:r>
              <a:rPr lang="en-US" dirty="0" smtClean="0"/>
              <a:t>“Caring for Earth” means caring for our connection to the natural cycles of the day and year.  This begins an appreciation for the role of the sun in life on Earth.  Our original poems celebrate the arrival of the sun each morning in a tone of reverence and wonder.  </a:t>
            </a:r>
          </a:p>
          <a:p>
            <a:endParaRPr lang="en-US" dirty="0"/>
          </a:p>
        </p:txBody>
      </p:sp>
      <p:pic>
        <p:nvPicPr>
          <p:cNvPr id="6" name="Picture Placeholder 5" descr="RDF2011 041.jpg"/>
          <p:cNvPicPr>
            <a:picLocks noGrp="1" noChangeAspect="1"/>
          </p:cNvPicPr>
          <p:nvPr>
            <p:ph type="pic" idx="10"/>
          </p:nvPr>
        </p:nvPicPr>
        <p:blipFill>
          <a:blip r:embed="rId3" cstate="print"/>
          <a:srcRect l="15163" t="20408" r="12898" b="24490"/>
          <a:stretch>
            <a:fillRect/>
          </a:stretch>
        </p:blipFill>
        <p:spPr>
          <a:xfrm>
            <a:off x="4114800" y="1676400"/>
            <a:ext cx="4642556" cy="2667000"/>
          </a:xfrm>
        </p:spPr>
      </p:pic>
      <p:sp>
        <p:nvSpPr>
          <p:cNvPr id="5" name="Content Placeholder 4"/>
          <p:cNvSpPr>
            <a:spLocks noGrp="1"/>
          </p:cNvSpPr>
          <p:nvPr>
            <p:ph idx="11"/>
          </p:nvPr>
        </p:nvSpPr>
        <p:spPr/>
        <p:txBody>
          <a:bodyPr/>
          <a:lstStyle/>
          <a:p>
            <a:r>
              <a:rPr lang="en-US" dirty="0" smtClean="0"/>
              <a:t>4</a:t>
            </a:r>
            <a:r>
              <a:rPr lang="en-US" baseline="30000" dirty="0" smtClean="0"/>
              <a:t>th</a:t>
            </a:r>
            <a:r>
              <a:rPr lang="en-US" dirty="0" smtClean="0"/>
              <a:t> Graders</a:t>
            </a:r>
          </a:p>
          <a:p>
            <a:r>
              <a:rPr lang="en-US" dirty="0" err="1" smtClean="0"/>
              <a:t>Casady</a:t>
            </a:r>
            <a:r>
              <a:rPr lang="en-US" dirty="0" smtClean="0"/>
              <a:t> School </a:t>
            </a:r>
          </a:p>
          <a:p>
            <a:r>
              <a:rPr lang="en-US" dirty="0" smtClean="0"/>
              <a:t>Oklahoma City</a:t>
            </a:r>
            <a:endParaRPr lang="en-US" dirty="0"/>
          </a:p>
        </p:txBody>
      </p:sp>
      <p:pic>
        <p:nvPicPr>
          <p:cNvPr id="7" name="Picture 6" descr="RDF2011 038.jpg"/>
          <p:cNvPicPr>
            <a:picLocks noChangeAspect="1"/>
          </p:cNvPicPr>
          <p:nvPr/>
        </p:nvPicPr>
        <p:blipFill>
          <a:blip r:embed="rId4" cstate="print"/>
          <a:srcRect l="22500" t="14444" r="15000" b="6667"/>
          <a:stretch>
            <a:fillRect/>
          </a:stretch>
        </p:blipFill>
        <p:spPr>
          <a:xfrm rot="5400000">
            <a:off x="4546600" y="1549400"/>
            <a:ext cx="3810000" cy="3606800"/>
          </a:xfrm>
          <a:prstGeom prst="rect">
            <a:avLst/>
          </a:prstGeom>
        </p:spPr>
      </p:pic>
    </p:spTree>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Turn for the Better </a:t>
            </a:r>
            <a:endParaRPr lang="en-US" dirty="0"/>
          </a:p>
        </p:txBody>
      </p:sp>
      <p:sp>
        <p:nvSpPr>
          <p:cNvPr id="3" name="Content Placeholder 2"/>
          <p:cNvSpPr>
            <a:spLocks noGrp="1"/>
          </p:cNvSpPr>
          <p:nvPr>
            <p:ph idx="1"/>
          </p:nvPr>
        </p:nvSpPr>
        <p:spPr>
          <a:xfrm>
            <a:off x="457200" y="1600200"/>
            <a:ext cx="4038600" cy="4525963"/>
          </a:xfrm>
        </p:spPr>
        <p:txBody>
          <a:bodyPr>
            <a:normAutofit/>
          </a:bodyPr>
          <a:lstStyle/>
          <a:p>
            <a:r>
              <a:rPr lang="en-US" dirty="0" smtClean="0"/>
              <a:t>The theme of friendship with the people, animals and earth is an Islamic imperative .  The students were enthusiastic about the natural way their project lends itself to the three most common characteristics of Islamic art:  geometry, arabesque and calligraphy.</a:t>
            </a:r>
          </a:p>
          <a:p>
            <a:endParaRPr lang="en-US" dirty="0"/>
          </a:p>
        </p:txBody>
      </p:sp>
      <p:pic>
        <p:nvPicPr>
          <p:cNvPr id="6" name="Picture Placeholder 5" descr="RDF2011 095.jpg"/>
          <p:cNvPicPr>
            <a:picLocks noGrp="1" noChangeAspect="1"/>
          </p:cNvPicPr>
          <p:nvPr>
            <p:ph type="pic" idx="10"/>
          </p:nvPr>
        </p:nvPicPr>
        <p:blipFill>
          <a:blip r:embed="rId3" cstate="print"/>
          <a:srcRect l="9040" r="9040"/>
          <a:stretch>
            <a:fillRect/>
          </a:stretch>
        </p:blipFill>
        <p:spPr/>
      </p:pic>
      <p:sp>
        <p:nvSpPr>
          <p:cNvPr id="5" name="Content Placeholder 4"/>
          <p:cNvSpPr>
            <a:spLocks noGrp="1"/>
          </p:cNvSpPr>
          <p:nvPr>
            <p:ph idx="11"/>
          </p:nvPr>
        </p:nvSpPr>
        <p:spPr/>
        <p:txBody>
          <a:bodyPr/>
          <a:lstStyle/>
          <a:p>
            <a:r>
              <a:rPr lang="en-US" dirty="0" smtClean="0"/>
              <a:t>11</a:t>
            </a:r>
            <a:r>
              <a:rPr lang="en-US" baseline="30000" dirty="0" smtClean="0"/>
              <a:t>th</a:t>
            </a:r>
            <a:r>
              <a:rPr lang="en-US" dirty="0" smtClean="0"/>
              <a:t> grade students</a:t>
            </a:r>
          </a:p>
          <a:p>
            <a:r>
              <a:rPr lang="en-US" dirty="0" smtClean="0"/>
              <a:t>Tulsa Peace Academy</a:t>
            </a:r>
          </a:p>
          <a:p>
            <a:r>
              <a:rPr lang="en-US" dirty="0" smtClean="0"/>
              <a:t>Tulsa</a:t>
            </a:r>
          </a:p>
          <a:p>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48200" cy="1143000"/>
          </a:xfrm>
        </p:spPr>
        <p:txBody>
          <a:bodyPr/>
          <a:lstStyle/>
          <a:p>
            <a:pPr algn="l"/>
            <a:r>
              <a:rPr lang="en-US" dirty="0" smtClean="0"/>
              <a:t>Caring Voices</a:t>
            </a:r>
            <a:endParaRPr lang="en-US" dirty="0"/>
          </a:p>
        </p:txBody>
      </p:sp>
      <p:sp>
        <p:nvSpPr>
          <p:cNvPr id="3" name="Content Placeholder 2"/>
          <p:cNvSpPr>
            <a:spLocks noGrp="1"/>
          </p:cNvSpPr>
          <p:nvPr>
            <p:ph idx="1"/>
          </p:nvPr>
        </p:nvSpPr>
        <p:spPr/>
        <p:txBody>
          <a:bodyPr>
            <a:normAutofit/>
          </a:bodyPr>
          <a:lstStyle/>
          <a:p>
            <a:r>
              <a:rPr lang="en-US" dirty="0" smtClean="0"/>
              <a:t>When one speaks for peace and justice, they are speaking from the heart with open hands, courage, mind and heart.  And they also have knowledge that they don’t know everything.  May we at OCCC be caring voices for our community and for our state!</a:t>
            </a:r>
          </a:p>
          <a:p>
            <a:endParaRPr lang="en-US" dirty="0"/>
          </a:p>
        </p:txBody>
      </p:sp>
      <p:sp>
        <p:nvSpPr>
          <p:cNvPr id="7" name="Rectangle 6"/>
          <p:cNvSpPr/>
          <p:nvPr/>
        </p:nvSpPr>
        <p:spPr>
          <a:xfrm>
            <a:off x="5486400" y="304800"/>
            <a:ext cx="3048000" cy="5257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RDF2011 164.jpg"/>
          <p:cNvPicPr>
            <a:picLocks noGrp="1" noChangeAspect="1"/>
          </p:cNvPicPr>
          <p:nvPr>
            <p:ph type="pic" idx="10"/>
          </p:nvPr>
        </p:nvPicPr>
        <p:blipFill>
          <a:blip r:embed="rId3" cstate="print"/>
          <a:srcRect l="9040" t="25021" r="9040" b="19877"/>
          <a:stretch>
            <a:fillRect/>
          </a:stretch>
        </p:blipFill>
        <p:spPr>
          <a:xfrm rot="5131174">
            <a:off x="4516913" y="1708560"/>
            <a:ext cx="4991982" cy="2518337"/>
          </a:xfrm>
        </p:spPr>
      </p:pic>
      <p:sp>
        <p:nvSpPr>
          <p:cNvPr id="5" name="Content Placeholder 4"/>
          <p:cNvSpPr>
            <a:spLocks noGrp="1"/>
          </p:cNvSpPr>
          <p:nvPr>
            <p:ph idx="11"/>
          </p:nvPr>
        </p:nvSpPr>
        <p:spPr>
          <a:xfrm>
            <a:off x="4038600" y="5638801"/>
            <a:ext cx="4572000" cy="1219200"/>
          </a:xfrm>
        </p:spPr>
        <p:txBody>
          <a:bodyPr>
            <a:normAutofit/>
          </a:bodyPr>
          <a:lstStyle/>
          <a:p>
            <a:r>
              <a:rPr lang="en-US" dirty="0" smtClean="0"/>
              <a:t>Students</a:t>
            </a:r>
          </a:p>
          <a:p>
            <a:r>
              <a:rPr lang="en-US" dirty="0" smtClean="0"/>
              <a:t> Oklahoma City Community College</a:t>
            </a:r>
          </a:p>
          <a:p>
            <a:r>
              <a:rPr lang="en-US" dirty="0" smtClean="0"/>
              <a:t>Oklahoma City</a:t>
            </a:r>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495800" cy="1143000"/>
          </a:xfrm>
        </p:spPr>
        <p:txBody>
          <a:bodyPr/>
          <a:lstStyle/>
          <a:p>
            <a:pPr algn="l"/>
            <a:r>
              <a:rPr lang="en-US" dirty="0" smtClean="0"/>
              <a:t>WE ARE</a:t>
            </a:r>
            <a:br>
              <a:rPr lang="en-US" dirty="0" smtClean="0"/>
            </a:br>
            <a:r>
              <a:rPr lang="en-US" dirty="0" smtClean="0"/>
              <a:t>THE WORLD</a:t>
            </a:r>
            <a:endParaRPr lang="en-US" dirty="0"/>
          </a:p>
        </p:txBody>
      </p:sp>
      <p:sp>
        <p:nvSpPr>
          <p:cNvPr id="3" name="Content Placeholder 2"/>
          <p:cNvSpPr>
            <a:spLocks noGrp="1"/>
          </p:cNvSpPr>
          <p:nvPr>
            <p:ph idx="1"/>
          </p:nvPr>
        </p:nvSpPr>
        <p:spPr>
          <a:xfrm>
            <a:off x="457200" y="1676400"/>
            <a:ext cx="4419600" cy="4800600"/>
          </a:xfrm>
        </p:spPr>
        <p:txBody>
          <a:bodyPr>
            <a:normAutofit lnSpcReduction="10000"/>
          </a:bodyPr>
          <a:lstStyle/>
          <a:p>
            <a:r>
              <a:rPr lang="en-US" dirty="0" smtClean="0"/>
              <a:t> In creating the “We Are the World” sculpture, the kids were able to create from many different media/forms of creative expression:</a:t>
            </a:r>
          </a:p>
          <a:p>
            <a:r>
              <a:rPr lang="en-US" dirty="0" smtClean="0"/>
              <a:t>Poetry, singing, paper </a:t>
            </a:r>
            <a:r>
              <a:rPr lang="en-US" dirty="0" err="1" smtClean="0"/>
              <a:t>mache</a:t>
            </a:r>
            <a:r>
              <a:rPr lang="en-US" dirty="0" smtClean="0"/>
              <a:t>, and painting as well as learning about customary dress and languages from other countries.  Our inspiration is for these kids to have a deeper meaning of respect for themselves and for everyone around them, because everyone is different.</a:t>
            </a:r>
          </a:p>
          <a:p>
            <a:endParaRPr lang="en-US" dirty="0"/>
          </a:p>
        </p:txBody>
      </p:sp>
      <p:pic>
        <p:nvPicPr>
          <p:cNvPr id="6" name="Picture Placeholder 5" descr="RDF2011 110.jpg"/>
          <p:cNvPicPr>
            <a:picLocks noGrp="1" noChangeAspect="1"/>
          </p:cNvPicPr>
          <p:nvPr>
            <p:ph type="pic" idx="10"/>
          </p:nvPr>
        </p:nvPicPr>
        <p:blipFill>
          <a:blip r:embed="rId3" cstate="print"/>
          <a:srcRect l="9040" t="25021" r="9040" b="23959"/>
          <a:stretch>
            <a:fillRect/>
          </a:stretch>
        </p:blipFill>
        <p:spPr>
          <a:xfrm rot="5400000">
            <a:off x="4748561" y="1576038"/>
            <a:ext cx="5057077" cy="2362200"/>
          </a:xfrm>
        </p:spPr>
      </p:pic>
      <p:sp>
        <p:nvSpPr>
          <p:cNvPr id="5" name="Content Placeholder 4"/>
          <p:cNvSpPr>
            <a:spLocks noGrp="1"/>
          </p:cNvSpPr>
          <p:nvPr>
            <p:ph idx="11"/>
          </p:nvPr>
        </p:nvSpPr>
        <p:spPr>
          <a:xfrm>
            <a:off x="4800600" y="5334000"/>
            <a:ext cx="3810000" cy="1524001"/>
          </a:xfrm>
        </p:spPr>
        <p:txBody>
          <a:bodyPr/>
          <a:lstStyle/>
          <a:p>
            <a:r>
              <a:rPr lang="en-US" dirty="0" smtClean="0"/>
              <a:t>Young Patients</a:t>
            </a:r>
          </a:p>
          <a:p>
            <a:r>
              <a:rPr lang="en-US" dirty="0" smtClean="0"/>
              <a:t>St. Anthony Hospital Human Restoration Unit</a:t>
            </a:r>
          </a:p>
          <a:p>
            <a:r>
              <a:rPr lang="en-US" dirty="0" smtClean="0"/>
              <a:t>Oklahoma City</a:t>
            </a:r>
          </a:p>
          <a:p>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“Kid” </a:t>
            </a:r>
            <a:r>
              <a:rPr lang="en-US" dirty="0" err="1" smtClean="0"/>
              <a:t>Leidoscopes</a:t>
            </a:r>
            <a:endParaRPr lang="en-US" dirty="0"/>
          </a:p>
        </p:txBody>
      </p:sp>
      <p:sp>
        <p:nvSpPr>
          <p:cNvPr id="3" name="Content Placeholder 2"/>
          <p:cNvSpPr>
            <a:spLocks noGrp="1"/>
          </p:cNvSpPr>
          <p:nvPr>
            <p:ph idx="1"/>
          </p:nvPr>
        </p:nvSpPr>
        <p:spPr>
          <a:xfrm>
            <a:off x="457200" y="2590800"/>
            <a:ext cx="3810000" cy="3535363"/>
          </a:xfrm>
        </p:spPr>
        <p:txBody>
          <a:bodyPr/>
          <a:lstStyle/>
          <a:p>
            <a:pPr>
              <a:spcBef>
                <a:spcPts val="0"/>
              </a:spcBef>
            </a:pPr>
            <a:r>
              <a:rPr lang="en-US" sz="3200" dirty="0" smtClean="0"/>
              <a:t>We ARE the “KID”LEIDOSCOPES of hope and light for future generations!  </a:t>
            </a:r>
          </a:p>
          <a:p>
            <a:endParaRPr lang="en-US" dirty="0"/>
          </a:p>
        </p:txBody>
      </p:sp>
      <p:pic>
        <p:nvPicPr>
          <p:cNvPr id="6" name="Picture Placeholder 5" descr="RDF2011 010.jpg"/>
          <p:cNvPicPr>
            <a:picLocks noGrp="1" noChangeAspect="1"/>
          </p:cNvPicPr>
          <p:nvPr>
            <p:ph type="pic" idx="10"/>
          </p:nvPr>
        </p:nvPicPr>
        <p:blipFill>
          <a:blip r:embed="rId3" cstate="print"/>
          <a:srcRect l="9040" r="9040"/>
          <a:stretch>
            <a:fillRect/>
          </a:stretch>
        </p:blipFill>
        <p:spPr/>
      </p:pic>
      <p:sp>
        <p:nvSpPr>
          <p:cNvPr id="5" name="Content Placeholder 4"/>
          <p:cNvSpPr>
            <a:spLocks noGrp="1"/>
          </p:cNvSpPr>
          <p:nvPr>
            <p:ph idx="11"/>
          </p:nvPr>
        </p:nvSpPr>
        <p:spPr/>
        <p:txBody>
          <a:bodyPr/>
          <a:lstStyle/>
          <a:p>
            <a:pPr>
              <a:spcBef>
                <a:spcPts val="0"/>
              </a:spcBef>
            </a:pPr>
            <a:r>
              <a:rPr lang="en-US" dirty="0" smtClean="0"/>
              <a:t>Kindergarteners</a:t>
            </a:r>
          </a:p>
          <a:p>
            <a:pPr>
              <a:spcBef>
                <a:spcPts val="0"/>
              </a:spcBef>
            </a:pPr>
            <a:r>
              <a:rPr lang="en-US" dirty="0" err="1" smtClean="0"/>
              <a:t>Ranchwood</a:t>
            </a:r>
            <a:r>
              <a:rPr lang="en-US" dirty="0" smtClean="0"/>
              <a:t> Elementary School Yukon</a:t>
            </a:r>
          </a:p>
          <a:p>
            <a:endParaRPr lang="en-US" dirty="0"/>
          </a:p>
        </p:txBody>
      </p:sp>
      <p:pic>
        <p:nvPicPr>
          <p:cNvPr id="7" name="Picture 6" descr="RDF2011 011.jpg"/>
          <p:cNvPicPr>
            <a:picLocks noChangeAspect="1"/>
          </p:cNvPicPr>
          <p:nvPr/>
        </p:nvPicPr>
        <p:blipFill>
          <a:blip r:embed="rId4" cstate="print"/>
          <a:stretch>
            <a:fillRect/>
          </a:stretch>
        </p:blipFill>
        <p:spPr>
          <a:xfrm>
            <a:off x="4419600" y="1828800"/>
            <a:ext cx="4368800" cy="3276600"/>
          </a:xfrm>
          <a:prstGeom prst="rect">
            <a:avLst/>
          </a:prstGeom>
        </p:spPr>
      </p:pic>
    </p:spTree>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chemeClr val="tx1"/>
                </a:solidFill>
              </a:rPr>
              <a:t>Come Together </a:t>
            </a:r>
            <a:endParaRPr lang="en-US" sz="4800" dirty="0">
              <a:solidFill>
                <a:schemeClr val="tx1"/>
              </a:solidFill>
            </a:endParaRPr>
          </a:p>
        </p:txBody>
      </p:sp>
      <p:sp>
        <p:nvSpPr>
          <p:cNvPr id="3" name="Content Placeholder 2"/>
          <p:cNvSpPr>
            <a:spLocks noGrp="1"/>
          </p:cNvSpPr>
          <p:nvPr>
            <p:ph idx="1"/>
          </p:nvPr>
        </p:nvSpPr>
        <p:spPr/>
        <p:txBody>
          <a:bodyPr>
            <a:normAutofit/>
          </a:bodyPr>
          <a:lstStyle/>
          <a:p>
            <a:r>
              <a:rPr lang="en-US" i="1" dirty="0" smtClean="0">
                <a:solidFill>
                  <a:schemeClr val="tx1"/>
                </a:solidFill>
              </a:rPr>
              <a:t>The earth is the host of many creatures. This artwork is based on </a:t>
            </a:r>
            <a:r>
              <a:rPr lang="en-US" i="1" dirty="0" err="1" smtClean="0">
                <a:solidFill>
                  <a:schemeClr val="tx1"/>
                </a:solidFill>
              </a:rPr>
              <a:t>Rangoli</a:t>
            </a:r>
            <a:r>
              <a:rPr lang="en-US" i="1" dirty="0" smtClean="0">
                <a:solidFill>
                  <a:schemeClr val="tx1"/>
                </a:solidFill>
              </a:rPr>
              <a:t> designs. As an expression of warm hospitality, this design symbolizes the earth by using plant motif, colored sands, and grains. All the elements come together to enhance each other to create beauty.</a:t>
            </a:r>
            <a:endParaRPr lang="en-US" dirty="0" smtClean="0">
              <a:solidFill>
                <a:schemeClr val="tx1"/>
              </a:solidFill>
            </a:endParaRPr>
          </a:p>
          <a:p>
            <a:endParaRPr lang="en-US" dirty="0"/>
          </a:p>
        </p:txBody>
      </p:sp>
      <p:pic>
        <p:nvPicPr>
          <p:cNvPr id="6" name="Picture Placeholder 5" descr="RDF2011 018.jpg"/>
          <p:cNvPicPr>
            <a:picLocks noGrp="1" noChangeAspect="1"/>
          </p:cNvPicPr>
          <p:nvPr>
            <p:ph type="pic" idx="10"/>
          </p:nvPr>
        </p:nvPicPr>
        <p:blipFill>
          <a:blip r:embed="rId3" cstate="print"/>
          <a:srcRect l="9040" r="9040"/>
          <a:stretch>
            <a:fillRect/>
          </a:stretch>
        </p:blipFill>
        <p:spPr/>
      </p:pic>
      <p:sp>
        <p:nvSpPr>
          <p:cNvPr id="5" name="Content Placeholder 4"/>
          <p:cNvSpPr>
            <a:spLocks noGrp="1"/>
          </p:cNvSpPr>
          <p:nvPr>
            <p:ph idx="11"/>
          </p:nvPr>
        </p:nvSpPr>
        <p:spPr/>
        <p:txBody>
          <a:bodyPr/>
          <a:lstStyle/>
          <a:p>
            <a:r>
              <a:rPr lang="en-US" i="1" dirty="0" smtClean="0">
                <a:solidFill>
                  <a:schemeClr val="tx1"/>
                </a:solidFill>
              </a:rPr>
              <a:t>3rd Grade Students </a:t>
            </a:r>
          </a:p>
          <a:p>
            <a:r>
              <a:rPr lang="en-US" i="1" dirty="0" err="1" smtClean="0">
                <a:solidFill>
                  <a:schemeClr val="tx1"/>
                </a:solidFill>
              </a:rPr>
              <a:t>Heronville</a:t>
            </a:r>
            <a:r>
              <a:rPr lang="en-US" i="1" dirty="0" smtClean="0">
                <a:solidFill>
                  <a:schemeClr val="tx1"/>
                </a:solidFill>
              </a:rPr>
              <a:t> Elementary</a:t>
            </a:r>
          </a:p>
          <a:p>
            <a:r>
              <a:rPr lang="en-US" i="1" dirty="0" smtClean="0"/>
              <a:t>Oklahoma City Public Schools</a:t>
            </a:r>
            <a:endParaRPr lang="en-US" i="1" dirty="0" smtClean="0">
              <a:solidFill>
                <a:schemeClr val="tx1"/>
              </a:solidFill>
            </a:endParaRPr>
          </a:p>
          <a:p>
            <a:endParaRPr lang="en-US" dirty="0">
              <a:solidFill>
                <a:schemeClr val="tx1"/>
              </a:solidFill>
            </a:endParaRPr>
          </a:p>
        </p:txBody>
      </p:sp>
    </p:spTree>
  </p:cSld>
  <p:clrMapOvr>
    <a:masterClrMapping/>
  </p:clrMapOvr>
  <p:transition spd="slow" advClick="0" advTm="12000">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Tri-City: Reduce,</a:t>
            </a:r>
            <a:br>
              <a:rPr lang="en-US" dirty="0" smtClean="0"/>
            </a:br>
            <a:r>
              <a:rPr lang="en-US" dirty="0" smtClean="0"/>
              <a:t>Reuse, Recycle </a:t>
            </a:r>
            <a:endParaRPr lang="en-US" dirty="0"/>
          </a:p>
        </p:txBody>
      </p:sp>
      <p:sp>
        <p:nvSpPr>
          <p:cNvPr id="3" name="Content Placeholder 2"/>
          <p:cNvSpPr>
            <a:spLocks noGrp="1"/>
          </p:cNvSpPr>
          <p:nvPr>
            <p:ph idx="1"/>
          </p:nvPr>
        </p:nvSpPr>
        <p:spPr/>
        <p:txBody>
          <a:bodyPr>
            <a:normAutofit/>
          </a:bodyPr>
          <a:lstStyle/>
          <a:p>
            <a:r>
              <a:rPr lang="en-US" dirty="0" smtClean="0"/>
              <a:t>Tri-City is a 3-D city composed of recycled materials.  We learned about caring for our world, and were challenged to become good stewards of our Earth. The name ‘Tri-City’ is inspired by the importance of implementing the 3 Rs: Reduce, Reuse, and Recycle in our everyday life.</a:t>
            </a:r>
          </a:p>
          <a:p>
            <a:endParaRPr lang="en-US" dirty="0"/>
          </a:p>
        </p:txBody>
      </p:sp>
      <p:pic>
        <p:nvPicPr>
          <p:cNvPr id="6" name="Picture Placeholder 5" descr="RDF2011 026.jpg"/>
          <p:cNvPicPr>
            <a:picLocks noGrp="1" noChangeAspect="1"/>
          </p:cNvPicPr>
          <p:nvPr>
            <p:ph type="pic" idx="10"/>
          </p:nvPr>
        </p:nvPicPr>
        <p:blipFill>
          <a:blip r:embed="rId3" cstate="print"/>
          <a:srcRect l="9040" r="9040"/>
          <a:stretch>
            <a:fillRect/>
          </a:stretch>
        </p:blipFill>
        <p:spPr/>
      </p:pic>
      <p:sp>
        <p:nvSpPr>
          <p:cNvPr id="5" name="Content Placeholder 4"/>
          <p:cNvSpPr>
            <a:spLocks noGrp="1"/>
          </p:cNvSpPr>
          <p:nvPr>
            <p:ph idx="11"/>
          </p:nvPr>
        </p:nvSpPr>
        <p:spPr/>
        <p:txBody>
          <a:bodyPr/>
          <a:lstStyle/>
          <a:p>
            <a:r>
              <a:rPr lang="en-US" dirty="0" smtClean="0"/>
              <a:t>2</a:t>
            </a:r>
            <a:r>
              <a:rPr lang="en-US" baseline="30000" dirty="0" smtClean="0"/>
              <a:t>nd</a:t>
            </a:r>
            <a:r>
              <a:rPr lang="en-US" dirty="0" smtClean="0"/>
              <a:t> Graders and 5</a:t>
            </a:r>
            <a:r>
              <a:rPr lang="en-US" baseline="30000" dirty="0" smtClean="0"/>
              <a:t>th</a:t>
            </a:r>
            <a:r>
              <a:rPr lang="en-US" dirty="0" smtClean="0"/>
              <a:t> Graders</a:t>
            </a:r>
          </a:p>
          <a:p>
            <a:r>
              <a:rPr lang="en-US" dirty="0" smtClean="0"/>
              <a:t>Mark Twain Elementary</a:t>
            </a:r>
          </a:p>
          <a:p>
            <a:r>
              <a:rPr lang="en-US" dirty="0" smtClean="0"/>
              <a:t>Oklahoma City Public Schools</a:t>
            </a:r>
          </a:p>
          <a:p>
            <a:endParaRPr lang="en-US" dirty="0"/>
          </a:p>
        </p:txBody>
      </p:sp>
      <p:sp>
        <p:nvSpPr>
          <p:cNvPr id="7" name="16-Point Star 6"/>
          <p:cNvSpPr/>
          <p:nvPr/>
        </p:nvSpPr>
        <p:spPr>
          <a:xfrm>
            <a:off x="4038600" y="5181600"/>
            <a:ext cx="1524000" cy="1447800"/>
          </a:xfrm>
          <a:prstGeom prst="star16">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sz="1100" dirty="0" smtClean="0"/>
              <a:t>Honorable Mention</a:t>
            </a:r>
            <a:endParaRPr lang="en-US" sz="1100" dirty="0"/>
          </a:p>
        </p:txBody>
      </p:sp>
    </p:spTree>
  </p:cSld>
  <p:clrMapOvr>
    <a:masterClrMapping/>
  </p:clrMapOvr>
  <p:transition spd="slow" advClick="0" advTm="12000">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r>
              <a:rPr lang="en-US" dirty="0" smtClean="0"/>
              <a:t>We Love the</a:t>
            </a:r>
            <a:br>
              <a:rPr lang="en-US" dirty="0" smtClean="0"/>
            </a:br>
            <a:r>
              <a:rPr lang="en-US" dirty="0" smtClean="0"/>
              <a:t>Earth Necklace</a:t>
            </a:r>
            <a:endParaRPr lang="en-US" dirty="0"/>
          </a:p>
        </p:txBody>
      </p:sp>
      <p:sp>
        <p:nvSpPr>
          <p:cNvPr id="3" name="Content Placeholder 2"/>
          <p:cNvSpPr>
            <a:spLocks noGrp="1"/>
          </p:cNvSpPr>
          <p:nvPr>
            <p:ph idx="1"/>
          </p:nvPr>
        </p:nvSpPr>
        <p:spPr/>
        <p:txBody>
          <a:bodyPr>
            <a:normAutofit/>
          </a:bodyPr>
          <a:lstStyle/>
          <a:p>
            <a:r>
              <a:rPr lang="en-US" sz="2600" dirty="0" smtClean="0"/>
              <a:t>The earth is our beautiful home. We had a discussion about the Earth.  We love it and its people and animals and environments.  Our students formed paper </a:t>
            </a:r>
            <a:r>
              <a:rPr lang="en-US" sz="2600" dirty="0" err="1" smtClean="0"/>
              <a:t>mache</a:t>
            </a:r>
            <a:r>
              <a:rPr lang="en-US" sz="2600" dirty="0" smtClean="0"/>
              <a:t>  beads expressing our love for Earth by creating our Earth beaded art necklace.</a:t>
            </a:r>
          </a:p>
          <a:p>
            <a:endParaRPr lang="en-US" dirty="0"/>
          </a:p>
        </p:txBody>
      </p:sp>
      <p:pic>
        <p:nvPicPr>
          <p:cNvPr id="6" name="Picture Placeholder 5" descr="RDF2011 160.jpg"/>
          <p:cNvPicPr>
            <a:picLocks noGrp="1" noChangeAspect="1"/>
          </p:cNvPicPr>
          <p:nvPr>
            <p:ph type="pic" idx="10"/>
          </p:nvPr>
        </p:nvPicPr>
        <p:blipFill>
          <a:blip r:embed="rId3" cstate="print"/>
          <a:srcRect l="9040" r="9040"/>
          <a:stretch>
            <a:fillRect/>
          </a:stretch>
        </p:blipFill>
        <p:spPr/>
      </p:pic>
      <p:sp>
        <p:nvSpPr>
          <p:cNvPr id="5" name="Content Placeholder 4"/>
          <p:cNvSpPr>
            <a:spLocks noGrp="1"/>
          </p:cNvSpPr>
          <p:nvPr>
            <p:ph idx="11"/>
          </p:nvPr>
        </p:nvSpPr>
        <p:spPr/>
        <p:txBody>
          <a:bodyPr/>
          <a:lstStyle/>
          <a:p>
            <a:r>
              <a:rPr lang="en-US" dirty="0" smtClean="0"/>
              <a:t>Students</a:t>
            </a:r>
          </a:p>
          <a:p>
            <a:r>
              <a:rPr lang="en-US" dirty="0" smtClean="0"/>
              <a:t>Lake Park Elementary School</a:t>
            </a:r>
          </a:p>
          <a:p>
            <a:r>
              <a:rPr lang="en-US" dirty="0" smtClean="0"/>
              <a:t>Bethany</a:t>
            </a:r>
          </a:p>
          <a:p>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lstStyle/>
          <a:p>
            <a:r>
              <a:rPr lang="en-US" sz="3200" dirty="0" smtClean="0"/>
              <a:t>Perspectives of Peace…</a:t>
            </a:r>
            <a:br>
              <a:rPr lang="en-US" sz="3200" dirty="0" smtClean="0"/>
            </a:br>
            <a:r>
              <a:rPr lang="en-US" sz="3200" dirty="0" smtClean="0"/>
              <a:t>Respecting Each Other, Renewing the Earth</a:t>
            </a:r>
            <a:endParaRPr lang="en-US" sz="3200" dirty="0"/>
          </a:p>
        </p:txBody>
      </p:sp>
      <p:sp>
        <p:nvSpPr>
          <p:cNvPr id="3" name="Content Placeholder 2"/>
          <p:cNvSpPr>
            <a:spLocks noGrp="1"/>
          </p:cNvSpPr>
          <p:nvPr>
            <p:ph idx="1"/>
          </p:nvPr>
        </p:nvSpPr>
        <p:spPr>
          <a:xfrm>
            <a:off x="457200" y="1600200"/>
            <a:ext cx="3810000" cy="4953000"/>
          </a:xfrm>
        </p:spPr>
        <p:txBody>
          <a:bodyPr>
            <a:normAutofit fontScale="92500" lnSpcReduction="20000"/>
          </a:bodyPr>
          <a:lstStyle/>
          <a:p>
            <a:pPr>
              <a:spcBef>
                <a:spcPts val="0"/>
              </a:spcBef>
            </a:pPr>
            <a:r>
              <a:rPr lang="en-US" sz="2600" dirty="0" smtClean="0"/>
              <a:t>A post-consumer collage mobile</a:t>
            </a:r>
          </a:p>
          <a:p>
            <a:pPr>
              <a:spcBef>
                <a:spcPts val="0"/>
              </a:spcBef>
            </a:pPr>
            <a:r>
              <a:rPr lang="en-US" sz="2600" dirty="0" smtClean="0"/>
              <a:t> </a:t>
            </a:r>
          </a:p>
          <a:p>
            <a:pPr>
              <a:spcBef>
                <a:spcPts val="0"/>
              </a:spcBef>
            </a:pPr>
            <a:r>
              <a:rPr lang="en-US" sz="2600" dirty="0" smtClean="0"/>
              <a:t>We realize that as our dynamic world turns, change happens.  </a:t>
            </a:r>
          </a:p>
          <a:p>
            <a:pPr>
              <a:spcBef>
                <a:spcPts val="0"/>
              </a:spcBef>
            </a:pPr>
            <a:r>
              <a:rPr lang="en-US" sz="2600" dirty="0" smtClean="0"/>
              <a:t>We are free to help make things better in our World through the choices we make in consumption and in relationship.  </a:t>
            </a:r>
          </a:p>
          <a:p>
            <a:pPr>
              <a:spcBef>
                <a:spcPts val="0"/>
              </a:spcBef>
            </a:pPr>
            <a:r>
              <a:rPr lang="en-US" sz="2600" dirty="0" smtClean="0"/>
              <a:t>We choose LIFE—sustainable, nurturing and interactive.  </a:t>
            </a:r>
          </a:p>
          <a:p>
            <a:pPr>
              <a:spcBef>
                <a:spcPts val="0"/>
              </a:spcBef>
            </a:pPr>
            <a:r>
              <a:rPr lang="en-US" sz="2600" dirty="0" smtClean="0"/>
              <a:t>We choose PEACE!</a:t>
            </a:r>
          </a:p>
          <a:p>
            <a:endParaRPr lang="en-US" dirty="0"/>
          </a:p>
        </p:txBody>
      </p:sp>
      <p:sp>
        <p:nvSpPr>
          <p:cNvPr id="5" name="Content Placeholder 4"/>
          <p:cNvSpPr>
            <a:spLocks noGrp="1"/>
          </p:cNvSpPr>
          <p:nvPr>
            <p:ph idx="11"/>
          </p:nvPr>
        </p:nvSpPr>
        <p:spPr>
          <a:xfrm>
            <a:off x="4495800" y="5334000"/>
            <a:ext cx="4114800" cy="1524001"/>
          </a:xfrm>
        </p:spPr>
        <p:txBody>
          <a:bodyPr>
            <a:normAutofit/>
          </a:bodyPr>
          <a:lstStyle/>
          <a:p>
            <a:r>
              <a:rPr lang="en-US" dirty="0" smtClean="0"/>
              <a:t>6</a:t>
            </a:r>
            <a:r>
              <a:rPr lang="en-US" baseline="30000" dirty="0" smtClean="0"/>
              <a:t>th</a:t>
            </a:r>
            <a:r>
              <a:rPr lang="en-US" dirty="0" smtClean="0"/>
              <a:t> – 12</a:t>
            </a:r>
            <a:r>
              <a:rPr lang="en-US" baseline="30000" dirty="0" smtClean="0"/>
              <a:t>th</a:t>
            </a:r>
            <a:r>
              <a:rPr lang="en-US" dirty="0" smtClean="0"/>
              <a:t> Graders</a:t>
            </a:r>
          </a:p>
          <a:p>
            <a:r>
              <a:rPr lang="en-US" dirty="0" smtClean="0"/>
              <a:t>John Marshall Multi-Cultural Club</a:t>
            </a:r>
          </a:p>
          <a:p>
            <a:r>
              <a:rPr lang="en-US" dirty="0" smtClean="0"/>
              <a:t>John Marshall High School</a:t>
            </a:r>
          </a:p>
          <a:p>
            <a:r>
              <a:rPr lang="en-US" dirty="0" smtClean="0"/>
              <a:t>Oklahoma City Public Schools</a:t>
            </a:r>
          </a:p>
          <a:p>
            <a:endParaRPr lang="en-US" dirty="0"/>
          </a:p>
        </p:txBody>
      </p:sp>
      <p:pic>
        <p:nvPicPr>
          <p:cNvPr id="9" name="Picture Placeholder 8" descr="RDF2011 087.jpg"/>
          <p:cNvPicPr>
            <a:picLocks noGrp="1" noChangeAspect="1"/>
          </p:cNvPicPr>
          <p:nvPr>
            <p:ph type="pic" idx="10"/>
          </p:nvPr>
        </p:nvPicPr>
        <p:blipFill>
          <a:blip r:embed="rId3" cstate="print"/>
          <a:srcRect l="21285" r="12898" b="24490"/>
          <a:stretch>
            <a:fillRect/>
          </a:stretch>
        </p:blipFill>
        <p:spPr>
          <a:xfrm>
            <a:off x="4419600" y="1676400"/>
            <a:ext cx="4162168" cy="3581400"/>
          </a:xfrm>
        </p:spPr>
      </p:pic>
    </p:spTree>
  </p:cSld>
  <p:clrMapOvr>
    <a:masterClrMapping/>
  </p:clrMapOvr>
  <p:transition spd="slow" advClick="0" advTm="12000">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Faces, One Team</a:t>
            </a:r>
            <a:endParaRPr lang="en-US" dirty="0"/>
          </a:p>
        </p:txBody>
      </p:sp>
      <p:sp>
        <p:nvSpPr>
          <p:cNvPr id="3" name="Content Placeholder 2"/>
          <p:cNvSpPr>
            <a:spLocks noGrp="1"/>
          </p:cNvSpPr>
          <p:nvPr>
            <p:ph idx="1"/>
          </p:nvPr>
        </p:nvSpPr>
        <p:spPr/>
        <p:txBody>
          <a:bodyPr>
            <a:normAutofit/>
          </a:bodyPr>
          <a:lstStyle/>
          <a:p>
            <a:r>
              <a:rPr lang="en-US" dirty="0" smtClean="0"/>
              <a:t>Our students decided early to embrace uniqueness and work together to reach our goals.  We created a team flag.  We came to the conclusion that we all are different but we come together to accomplish our goals.</a:t>
            </a:r>
          </a:p>
          <a:p>
            <a:endParaRPr lang="en-US" dirty="0"/>
          </a:p>
        </p:txBody>
      </p:sp>
      <p:pic>
        <p:nvPicPr>
          <p:cNvPr id="6" name="Picture Placeholder 5" descr="RDF2011 016.jpg"/>
          <p:cNvPicPr>
            <a:picLocks noGrp="1" noChangeAspect="1"/>
          </p:cNvPicPr>
          <p:nvPr>
            <p:ph type="pic" idx="10"/>
          </p:nvPr>
        </p:nvPicPr>
        <p:blipFill>
          <a:blip r:embed="rId3" cstate="print"/>
          <a:srcRect l="9040" r="9040"/>
          <a:stretch>
            <a:fillRect/>
          </a:stretch>
        </p:blipFill>
        <p:spPr/>
      </p:pic>
      <p:sp>
        <p:nvSpPr>
          <p:cNvPr id="5" name="Content Placeholder 4"/>
          <p:cNvSpPr>
            <a:spLocks noGrp="1"/>
          </p:cNvSpPr>
          <p:nvPr>
            <p:ph idx="11"/>
          </p:nvPr>
        </p:nvSpPr>
        <p:spPr/>
        <p:txBody>
          <a:bodyPr/>
          <a:lstStyle/>
          <a:p>
            <a:r>
              <a:rPr lang="en-US" dirty="0" smtClean="0"/>
              <a:t>Kindergarteners</a:t>
            </a:r>
          </a:p>
          <a:p>
            <a:r>
              <a:rPr lang="en-US" dirty="0" err="1" smtClean="0"/>
              <a:t>Ranchwood</a:t>
            </a:r>
            <a:r>
              <a:rPr lang="en-US" dirty="0" smtClean="0"/>
              <a:t> Elementary School</a:t>
            </a:r>
          </a:p>
          <a:p>
            <a:r>
              <a:rPr lang="en-US" dirty="0" smtClean="0"/>
              <a:t>Yukon</a:t>
            </a:r>
          </a:p>
          <a:p>
            <a:endParaRPr lang="en-US" dirty="0"/>
          </a:p>
        </p:txBody>
      </p:sp>
      <p:pic>
        <p:nvPicPr>
          <p:cNvPr id="7" name="Picture 6" descr="RDF2011 017.jpg"/>
          <p:cNvPicPr>
            <a:picLocks noChangeAspect="1"/>
          </p:cNvPicPr>
          <p:nvPr/>
        </p:nvPicPr>
        <p:blipFill>
          <a:blip r:embed="rId4" cstate="print"/>
          <a:srcRect l="5000" t="14444" r="5833" b="13333"/>
          <a:stretch>
            <a:fillRect/>
          </a:stretch>
        </p:blipFill>
        <p:spPr>
          <a:xfrm>
            <a:off x="4572000" y="2971800"/>
            <a:ext cx="3962400" cy="2407066"/>
          </a:xfrm>
          <a:prstGeom prst="rect">
            <a:avLst/>
          </a:prstGeom>
        </p:spPr>
      </p:pic>
    </p:spTree>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55"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strVal val="#ppt_w*0.70"/>
                                          </p:val>
                                        </p:tav>
                                        <p:tav tm="100000">
                                          <p:val>
                                            <p:strVal val="#ppt_w"/>
                                          </p:val>
                                        </p:tav>
                                      </p:tavLst>
                                    </p:anim>
                                    <p:anim calcmode="lin" valueType="num">
                                      <p:cBhvr>
                                        <p:cTn id="11" dur="1000" fill="hold"/>
                                        <p:tgtEl>
                                          <p:spTgt spid="7"/>
                                        </p:tgtEl>
                                        <p:attrNameLst>
                                          <p:attrName>ppt_h</p:attrName>
                                        </p:attrNameLst>
                                      </p:cBhvr>
                                      <p:tavLst>
                                        <p:tav tm="0">
                                          <p:val>
                                            <p:strVal val="#ppt_h"/>
                                          </p:val>
                                        </p:tav>
                                        <p:tav tm="100000">
                                          <p:val>
                                            <p:strVal val="#ppt_h"/>
                                          </p:val>
                                        </p:tav>
                                      </p:tavLst>
                                    </p:anim>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Giant Pinwheel for Peace </a:t>
            </a:r>
            <a:endParaRPr lang="en-US" dirty="0"/>
          </a:p>
        </p:txBody>
      </p:sp>
      <p:sp>
        <p:nvSpPr>
          <p:cNvPr id="3" name="Content Placeholder 2"/>
          <p:cNvSpPr>
            <a:spLocks noGrp="1"/>
          </p:cNvSpPr>
          <p:nvPr>
            <p:ph idx="1"/>
          </p:nvPr>
        </p:nvSpPr>
        <p:spPr>
          <a:xfrm>
            <a:off x="457200" y="1219200"/>
            <a:ext cx="3810000" cy="5257800"/>
          </a:xfrm>
        </p:spPr>
        <p:txBody>
          <a:bodyPr>
            <a:normAutofit fontScale="25000" lnSpcReduction="20000"/>
          </a:bodyPr>
          <a:lstStyle/>
          <a:p>
            <a:r>
              <a:rPr lang="en-US" sz="9600" dirty="0" smtClean="0"/>
              <a:t>This work of art was designed by senior Devin Jenkins.  The pole is painted with handprints from the Lower Division of </a:t>
            </a:r>
            <a:r>
              <a:rPr lang="en-US" sz="9600" dirty="0" err="1" smtClean="0"/>
              <a:t>Casady</a:t>
            </a:r>
            <a:r>
              <a:rPr lang="en-US" sz="9600" dirty="0" smtClean="0"/>
              <a:t> School.  It was displayed at the 2010 Pinwheels for Peace celebration at the University of Central Oklahoma in honor of the annual International Day of Peace on September 21, 2010.  This pinwheel was created to show the power of people through a group effort. The more people involved, the better.</a:t>
            </a:r>
          </a:p>
          <a:p>
            <a:endParaRPr lang="en-US" dirty="0"/>
          </a:p>
        </p:txBody>
      </p:sp>
      <p:pic>
        <p:nvPicPr>
          <p:cNvPr id="6" name="Picture Placeholder 5" descr="RDF2011 098.jpg"/>
          <p:cNvPicPr>
            <a:picLocks noGrp="1" noChangeAspect="1"/>
          </p:cNvPicPr>
          <p:nvPr>
            <p:ph type="pic" idx="10"/>
          </p:nvPr>
        </p:nvPicPr>
        <p:blipFill>
          <a:blip r:embed="rId3" cstate="print"/>
          <a:srcRect l="9040" r="9040"/>
          <a:stretch>
            <a:fillRect/>
          </a:stretch>
        </p:blipFill>
        <p:spPr>
          <a:xfrm>
            <a:off x="4572000" y="1676400"/>
            <a:ext cx="4078288" cy="3733800"/>
          </a:xfrm>
        </p:spPr>
      </p:pic>
      <p:sp>
        <p:nvSpPr>
          <p:cNvPr id="5" name="Content Placeholder 4"/>
          <p:cNvSpPr>
            <a:spLocks noGrp="1"/>
          </p:cNvSpPr>
          <p:nvPr>
            <p:ph idx="11"/>
          </p:nvPr>
        </p:nvSpPr>
        <p:spPr/>
        <p:txBody>
          <a:bodyPr>
            <a:normAutofit lnSpcReduction="10000"/>
          </a:bodyPr>
          <a:lstStyle/>
          <a:p>
            <a:r>
              <a:rPr lang="en-US" dirty="0" smtClean="0"/>
              <a:t>Created by Seniors and Decorated by 1</a:t>
            </a:r>
            <a:r>
              <a:rPr lang="en-US" baseline="30000" dirty="0" smtClean="0"/>
              <a:t>st</a:t>
            </a:r>
            <a:r>
              <a:rPr lang="en-US" dirty="0" smtClean="0"/>
              <a:t> – 4</a:t>
            </a:r>
            <a:r>
              <a:rPr lang="en-US" baseline="30000" dirty="0" smtClean="0"/>
              <a:t>th</a:t>
            </a:r>
            <a:r>
              <a:rPr lang="en-US" dirty="0" smtClean="0"/>
              <a:t> Graders </a:t>
            </a:r>
            <a:r>
              <a:rPr lang="en-US" dirty="0" err="1" smtClean="0"/>
              <a:t>Casady</a:t>
            </a:r>
            <a:r>
              <a:rPr lang="en-US" dirty="0" smtClean="0"/>
              <a:t> School</a:t>
            </a:r>
          </a:p>
          <a:p>
            <a:r>
              <a:rPr lang="en-US" dirty="0" smtClean="0"/>
              <a:t>Oklahoma City</a:t>
            </a:r>
          </a:p>
          <a:p>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lstStyle/>
          <a:p>
            <a:r>
              <a:rPr lang="en-US" dirty="0" smtClean="0"/>
              <a:t>Sea Diversity</a:t>
            </a:r>
            <a:br>
              <a:rPr lang="en-US" dirty="0" smtClean="0"/>
            </a:br>
            <a:r>
              <a:rPr lang="en-US" dirty="0" smtClean="0"/>
              <a:t>Unity in a Diverse Sea</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 </a:t>
            </a:r>
          </a:p>
          <a:p>
            <a:r>
              <a:rPr lang="en-US" sz="2600" dirty="0" smtClean="0"/>
              <a:t>Shells are all different sizes, different shapes and colors, </a:t>
            </a:r>
          </a:p>
          <a:p>
            <a:r>
              <a:rPr lang="en-US" sz="2600" dirty="0" smtClean="0"/>
              <a:t>some can make sounds like the sea, some are smooth, others rough, all are different, but they all come from the same water.  This is a beautiful example of Diversity.</a:t>
            </a:r>
          </a:p>
          <a:p>
            <a:endParaRPr lang="en-US" sz="2600" dirty="0" smtClean="0"/>
          </a:p>
          <a:p>
            <a:r>
              <a:rPr lang="en-US" sz="2200" dirty="0" smtClean="0"/>
              <a:t>Sea Diversity is a Multi-School </a:t>
            </a:r>
            <a:r>
              <a:rPr lang="en-US" sz="2200" dirty="0" smtClean="0"/>
              <a:t>Collaboration created by Margo Hewett &amp; friends.</a:t>
            </a:r>
            <a:endParaRPr lang="en-US" sz="2200" dirty="0" smtClean="0"/>
          </a:p>
          <a:p>
            <a:r>
              <a:rPr lang="en-US" dirty="0" smtClean="0"/>
              <a:t> </a:t>
            </a:r>
          </a:p>
          <a:p>
            <a:endParaRPr lang="en-US" dirty="0"/>
          </a:p>
        </p:txBody>
      </p:sp>
      <p:pic>
        <p:nvPicPr>
          <p:cNvPr id="6" name="Picture Placeholder 5" descr="RDF2011 094.jpg"/>
          <p:cNvPicPr>
            <a:picLocks noGrp="1" noChangeAspect="1"/>
          </p:cNvPicPr>
          <p:nvPr>
            <p:ph type="pic" idx="10"/>
          </p:nvPr>
        </p:nvPicPr>
        <p:blipFill>
          <a:blip r:embed="rId3" cstate="print">
            <a:lum bright="20000"/>
          </a:blip>
          <a:srcRect l="11403" r="11403"/>
          <a:stretch>
            <a:fillRect/>
          </a:stretch>
        </p:blipFill>
        <p:spPr>
          <a:xfrm>
            <a:off x="4495800" y="1600200"/>
            <a:ext cx="4078288" cy="3962400"/>
          </a:xfrm>
        </p:spPr>
      </p:pic>
      <p:sp>
        <p:nvSpPr>
          <p:cNvPr id="5" name="Content Placeholder 4"/>
          <p:cNvSpPr>
            <a:spLocks noGrp="1"/>
          </p:cNvSpPr>
          <p:nvPr>
            <p:ph idx="11"/>
          </p:nvPr>
        </p:nvSpPr>
        <p:spPr>
          <a:xfrm>
            <a:off x="533400" y="5791199"/>
            <a:ext cx="8001000" cy="1066801"/>
          </a:xfrm>
        </p:spPr>
        <p:txBody>
          <a:bodyPr>
            <a:normAutofit/>
          </a:bodyPr>
          <a:lstStyle/>
          <a:p>
            <a:r>
              <a:rPr lang="en-US" dirty="0" smtClean="0"/>
              <a:t>Sequoyah </a:t>
            </a:r>
            <a:r>
              <a:rPr lang="en-US" dirty="0" smtClean="0"/>
              <a:t>ES (teacher </a:t>
            </a:r>
            <a:r>
              <a:rPr lang="en-US" dirty="0" smtClean="0"/>
              <a:t>Gail Sloop), Edmond Cimarron </a:t>
            </a:r>
            <a:r>
              <a:rPr lang="en-US" dirty="0" smtClean="0"/>
              <a:t>MS </a:t>
            </a:r>
            <a:r>
              <a:rPr lang="en-US" dirty="0" smtClean="0"/>
              <a:t>(teacher Barbara </a:t>
            </a:r>
            <a:r>
              <a:rPr lang="en-US" dirty="0" err="1" smtClean="0"/>
              <a:t>Dubberstein</a:t>
            </a:r>
            <a:r>
              <a:rPr lang="en-US" dirty="0" smtClean="0"/>
              <a:t>) and John Marshall </a:t>
            </a:r>
            <a:r>
              <a:rPr lang="en-US" dirty="0" smtClean="0"/>
              <a:t> </a:t>
            </a:r>
            <a:r>
              <a:rPr lang="en-US" dirty="0" smtClean="0"/>
              <a:t>HS</a:t>
            </a:r>
            <a:r>
              <a:rPr lang="en-US" dirty="0" smtClean="0"/>
              <a:t> </a:t>
            </a:r>
            <a:r>
              <a:rPr lang="en-US" dirty="0" smtClean="0"/>
              <a:t>(teachers Natalie Bauer and Dora Lynn Gardner)</a:t>
            </a:r>
          </a:p>
          <a:p>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Melting Pot </a:t>
            </a:r>
            <a:endParaRPr lang="en-US" dirty="0"/>
          </a:p>
        </p:txBody>
      </p:sp>
      <p:sp>
        <p:nvSpPr>
          <p:cNvPr id="3" name="Content Placeholder 2"/>
          <p:cNvSpPr>
            <a:spLocks noGrp="1"/>
          </p:cNvSpPr>
          <p:nvPr>
            <p:ph idx="1"/>
          </p:nvPr>
        </p:nvSpPr>
        <p:spPr/>
        <p:txBody>
          <a:bodyPr>
            <a:normAutofit fontScale="92500"/>
          </a:bodyPr>
          <a:lstStyle/>
          <a:p>
            <a:r>
              <a:rPr lang="en-US" dirty="0" smtClean="0"/>
              <a:t> </a:t>
            </a:r>
            <a:r>
              <a:rPr lang="en-US" sz="2600" dirty="0" smtClean="0"/>
              <a:t>With this project, the classes talked about diversity on our planet and in our country and communities.  The students came up with the idea of creating a project around the melting pot theme to illustrate that we are a nation of many colors, cultures and gifts all mixed up together.</a:t>
            </a:r>
          </a:p>
          <a:p>
            <a:endParaRPr lang="en-US" dirty="0"/>
          </a:p>
        </p:txBody>
      </p:sp>
      <p:pic>
        <p:nvPicPr>
          <p:cNvPr id="6" name="Picture Placeholder 5" descr="RDF2011 055.jpg"/>
          <p:cNvPicPr>
            <a:picLocks noGrp="1" noChangeAspect="1"/>
          </p:cNvPicPr>
          <p:nvPr>
            <p:ph type="pic" idx="10"/>
          </p:nvPr>
        </p:nvPicPr>
        <p:blipFill>
          <a:blip r:embed="rId3" cstate="print"/>
          <a:srcRect l="9040" r="9040"/>
          <a:stretch>
            <a:fillRect/>
          </a:stretch>
        </p:blipFill>
        <p:spPr/>
      </p:pic>
      <p:sp>
        <p:nvSpPr>
          <p:cNvPr id="5" name="Content Placeholder 4"/>
          <p:cNvSpPr>
            <a:spLocks noGrp="1"/>
          </p:cNvSpPr>
          <p:nvPr>
            <p:ph idx="11"/>
          </p:nvPr>
        </p:nvSpPr>
        <p:spPr>
          <a:xfrm>
            <a:off x="4038600" y="5638801"/>
            <a:ext cx="4572000" cy="1219200"/>
          </a:xfrm>
        </p:spPr>
        <p:txBody>
          <a:bodyPr>
            <a:normAutofit lnSpcReduction="10000"/>
          </a:bodyPr>
          <a:lstStyle/>
          <a:p>
            <a:r>
              <a:rPr lang="en-US" dirty="0" smtClean="0"/>
              <a:t>6</a:t>
            </a:r>
            <a:r>
              <a:rPr lang="en-US" baseline="30000" dirty="0" smtClean="0"/>
              <a:t>th</a:t>
            </a:r>
            <a:r>
              <a:rPr lang="en-US" dirty="0" smtClean="0"/>
              <a:t> and 7</a:t>
            </a:r>
            <a:r>
              <a:rPr lang="en-US" baseline="30000" dirty="0" smtClean="0"/>
              <a:t>th</a:t>
            </a:r>
            <a:r>
              <a:rPr lang="en-US" dirty="0" smtClean="0"/>
              <a:t> Grade Language Arts and Visual Arts Students Independence Charter Middle School</a:t>
            </a:r>
          </a:p>
          <a:p>
            <a:r>
              <a:rPr lang="en-US" dirty="0" smtClean="0"/>
              <a:t>Oklahoma City Public Schools</a:t>
            </a:r>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Respect Diversity: </a:t>
            </a:r>
            <a:br>
              <a:rPr lang="en-US" dirty="0" smtClean="0"/>
            </a:br>
            <a:r>
              <a:rPr lang="en-US" dirty="0" smtClean="0"/>
              <a:t>The Garden Worth Tending</a:t>
            </a:r>
            <a:endParaRPr lang="en-US" dirty="0"/>
          </a:p>
        </p:txBody>
      </p:sp>
      <p:sp>
        <p:nvSpPr>
          <p:cNvPr id="3" name="Content Placeholder 2"/>
          <p:cNvSpPr>
            <a:spLocks noGrp="1"/>
          </p:cNvSpPr>
          <p:nvPr>
            <p:ph idx="1"/>
          </p:nvPr>
        </p:nvSpPr>
        <p:spPr/>
        <p:txBody>
          <a:bodyPr>
            <a:normAutofit/>
          </a:bodyPr>
          <a:lstStyle/>
          <a:p>
            <a:r>
              <a:rPr lang="en-US" dirty="0" smtClean="0"/>
              <a:t>Recent events have prompted a good deal of discussion about civil discourse in our country. </a:t>
            </a:r>
          </a:p>
          <a:p>
            <a:r>
              <a:rPr lang="en-US" dirty="0" smtClean="0"/>
              <a:t>Students address key issues through poetry, which we define as beautiful language.  The results reveal admirable sensitivity and honest and profound observations.</a:t>
            </a:r>
          </a:p>
          <a:p>
            <a:endParaRPr lang="en-US" dirty="0"/>
          </a:p>
        </p:txBody>
      </p:sp>
      <p:pic>
        <p:nvPicPr>
          <p:cNvPr id="6" name="Picture Placeholder 5" descr="RDF2011 116.jpg"/>
          <p:cNvPicPr>
            <a:picLocks noGrp="1" noChangeAspect="1"/>
          </p:cNvPicPr>
          <p:nvPr>
            <p:ph type="pic" idx="10"/>
          </p:nvPr>
        </p:nvPicPr>
        <p:blipFill>
          <a:blip r:embed="rId3" cstate="print"/>
          <a:srcRect l="9040" t="10204" r="9040"/>
          <a:stretch>
            <a:fillRect/>
          </a:stretch>
        </p:blipFill>
        <p:spPr>
          <a:xfrm>
            <a:off x="4572000" y="2057400"/>
            <a:ext cx="4078288" cy="3352800"/>
          </a:xfrm>
        </p:spPr>
      </p:pic>
      <p:sp>
        <p:nvSpPr>
          <p:cNvPr id="5" name="Content Placeholder 4"/>
          <p:cNvSpPr>
            <a:spLocks noGrp="1"/>
          </p:cNvSpPr>
          <p:nvPr>
            <p:ph idx="11"/>
          </p:nvPr>
        </p:nvSpPr>
        <p:spPr/>
        <p:txBody>
          <a:bodyPr/>
          <a:lstStyle/>
          <a:p>
            <a:r>
              <a:rPr lang="en-US" dirty="0" smtClean="0"/>
              <a:t>11</a:t>
            </a:r>
            <a:r>
              <a:rPr lang="en-US" baseline="30000" dirty="0" smtClean="0"/>
              <a:t>th</a:t>
            </a:r>
            <a:r>
              <a:rPr lang="en-US" dirty="0" smtClean="0"/>
              <a:t> Grade English Students</a:t>
            </a:r>
          </a:p>
          <a:p>
            <a:r>
              <a:rPr lang="en-US" dirty="0" smtClean="0"/>
              <a:t>Lawton High School</a:t>
            </a:r>
          </a:p>
          <a:p>
            <a:r>
              <a:rPr lang="en-US" dirty="0" smtClean="0"/>
              <a:t>Lawton</a:t>
            </a:r>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Within Us All, Next </a:t>
            </a:r>
            <a:endParaRPr lang="en-US" dirty="0"/>
          </a:p>
        </p:txBody>
      </p:sp>
      <p:sp>
        <p:nvSpPr>
          <p:cNvPr id="3" name="Content Placeholder 2"/>
          <p:cNvSpPr>
            <a:spLocks noGrp="1"/>
          </p:cNvSpPr>
          <p:nvPr>
            <p:ph idx="1"/>
          </p:nvPr>
        </p:nvSpPr>
        <p:spPr/>
        <p:txBody>
          <a:bodyPr>
            <a:normAutofit/>
          </a:bodyPr>
          <a:lstStyle/>
          <a:p>
            <a:r>
              <a:rPr lang="en-US" dirty="0" smtClean="0"/>
              <a:t>This artwork represents the diversity of the artists that have a daily effect on our lives.  We are shaped by artists, past and present, in all facets of life.  Whether we struggle, excel, laugh, cry, feel loved, or unloved, we know that artists from around the world feel, and have felt the same shared human experiences.  </a:t>
            </a:r>
            <a:endParaRPr lang="en-US" dirty="0"/>
          </a:p>
        </p:txBody>
      </p:sp>
      <p:pic>
        <p:nvPicPr>
          <p:cNvPr id="6" name="Picture Placeholder 5" descr="RDF2011 134.jpg"/>
          <p:cNvPicPr>
            <a:picLocks noGrp="1" noChangeAspect="1"/>
          </p:cNvPicPr>
          <p:nvPr>
            <p:ph type="pic" idx="10"/>
          </p:nvPr>
        </p:nvPicPr>
        <p:blipFill>
          <a:blip r:embed="rId3" cstate="print">
            <a:lum bright="20000"/>
          </a:blip>
          <a:srcRect l="9040" t="8163" r="9040" b="22449"/>
          <a:stretch>
            <a:fillRect/>
          </a:stretch>
        </p:blipFill>
        <p:spPr>
          <a:xfrm>
            <a:off x="4572000" y="1981200"/>
            <a:ext cx="4078288" cy="2590800"/>
          </a:xfrm>
        </p:spPr>
      </p:pic>
      <p:sp>
        <p:nvSpPr>
          <p:cNvPr id="5" name="Content Placeholder 4"/>
          <p:cNvSpPr>
            <a:spLocks noGrp="1"/>
          </p:cNvSpPr>
          <p:nvPr>
            <p:ph idx="11"/>
          </p:nvPr>
        </p:nvSpPr>
        <p:spPr/>
        <p:txBody>
          <a:bodyPr/>
          <a:lstStyle/>
          <a:p>
            <a:r>
              <a:rPr lang="en-US" dirty="0" smtClean="0"/>
              <a:t>K-12 Students</a:t>
            </a:r>
          </a:p>
          <a:p>
            <a:r>
              <a:rPr lang="en-US" dirty="0" smtClean="0"/>
              <a:t>Dimensions Academy</a:t>
            </a:r>
          </a:p>
          <a:p>
            <a:r>
              <a:rPr lang="en-US" dirty="0" smtClean="0"/>
              <a:t>Norman Public Schools</a:t>
            </a:r>
          </a:p>
          <a:p>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of Cultures </a:t>
            </a:r>
            <a:endParaRPr lang="en-US" dirty="0"/>
          </a:p>
        </p:txBody>
      </p:sp>
      <p:sp>
        <p:nvSpPr>
          <p:cNvPr id="3" name="Content Placeholder 2"/>
          <p:cNvSpPr>
            <a:spLocks noGrp="1"/>
          </p:cNvSpPr>
          <p:nvPr>
            <p:ph idx="1"/>
          </p:nvPr>
        </p:nvSpPr>
        <p:spPr/>
        <p:txBody>
          <a:bodyPr>
            <a:normAutofit/>
          </a:bodyPr>
          <a:lstStyle/>
          <a:p>
            <a:r>
              <a:rPr lang="en-US" dirty="0" smtClean="0"/>
              <a:t>The motivation for our entry was to create a sense of empathy and basic knowledge of the symbols, traditions and textures from the student’s choice of cultures. </a:t>
            </a:r>
          </a:p>
          <a:p>
            <a:endParaRPr lang="en-US" dirty="0"/>
          </a:p>
        </p:txBody>
      </p:sp>
      <p:pic>
        <p:nvPicPr>
          <p:cNvPr id="6" name="Picture Placeholder 5" descr="RDF2011 131.jpg"/>
          <p:cNvPicPr>
            <a:picLocks noGrp="1" noChangeAspect="1"/>
          </p:cNvPicPr>
          <p:nvPr>
            <p:ph type="pic" idx="10"/>
          </p:nvPr>
        </p:nvPicPr>
        <p:blipFill>
          <a:blip r:embed="rId3" cstate="print"/>
          <a:srcRect l="9040" t="18899" r="9040" b="23958"/>
          <a:stretch>
            <a:fillRect/>
          </a:stretch>
        </p:blipFill>
        <p:spPr>
          <a:xfrm rot="5400000">
            <a:off x="3599656" y="2343944"/>
            <a:ext cx="4078288" cy="2133600"/>
          </a:xfrm>
        </p:spPr>
      </p:pic>
      <p:sp>
        <p:nvSpPr>
          <p:cNvPr id="5" name="Content Placeholder 4"/>
          <p:cNvSpPr>
            <a:spLocks noGrp="1"/>
          </p:cNvSpPr>
          <p:nvPr>
            <p:ph idx="11"/>
          </p:nvPr>
        </p:nvSpPr>
        <p:spPr>
          <a:xfrm>
            <a:off x="3886200" y="5638801"/>
            <a:ext cx="4724400" cy="1219200"/>
          </a:xfrm>
        </p:spPr>
        <p:txBody>
          <a:bodyPr>
            <a:normAutofit/>
          </a:bodyPr>
          <a:lstStyle/>
          <a:p>
            <a:r>
              <a:rPr lang="en-US" dirty="0" smtClean="0"/>
              <a:t> 9</a:t>
            </a:r>
            <a:r>
              <a:rPr lang="en-US" baseline="30000" dirty="0" smtClean="0"/>
              <a:t>th</a:t>
            </a:r>
            <a:r>
              <a:rPr lang="en-US" dirty="0" smtClean="0"/>
              <a:t> – 12</a:t>
            </a:r>
            <a:r>
              <a:rPr lang="en-US" baseline="30000" dirty="0" smtClean="0"/>
              <a:t>th</a:t>
            </a:r>
            <a:r>
              <a:rPr lang="en-US" dirty="0" smtClean="0"/>
              <a:t> Graders</a:t>
            </a:r>
          </a:p>
          <a:p>
            <a:r>
              <a:rPr lang="en-US" dirty="0" smtClean="0"/>
              <a:t>Santa Fe South Charter Middle  School</a:t>
            </a:r>
          </a:p>
          <a:p>
            <a:r>
              <a:rPr lang="en-US" dirty="0" smtClean="0"/>
              <a:t>Oklahoma City Public Schools</a:t>
            </a:r>
          </a:p>
          <a:p>
            <a:endParaRPr lang="en-US" dirty="0"/>
          </a:p>
        </p:txBody>
      </p:sp>
      <p:pic>
        <p:nvPicPr>
          <p:cNvPr id="7" name="Picture 6" descr="RDF2011 132.jpg"/>
          <p:cNvPicPr>
            <a:picLocks noChangeAspect="1"/>
          </p:cNvPicPr>
          <p:nvPr/>
        </p:nvPicPr>
        <p:blipFill>
          <a:blip r:embed="rId4" cstate="print"/>
          <a:srcRect t="26812" b="32609"/>
          <a:stretch>
            <a:fillRect/>
          </a:stretch>
        </p:blipFill>
        <p:spPr>
          <a:xfrm rot="5400000">
            <a:off x="5540825" y="2797625"/>
            <a:ext cx="4005948" cy="1219201"/>
          </a:xfrm>
          <a:prstGeom prst="rect">
            <a:avLst/>
          </a:prstGeom>
        </p:spPr>
      </p:pic>
      <p:pic>
        <p:nvPicPr>
          <p:cNvPr id="8" name="Picture 7" descr="RDF2011 107.jpg"/>
          <p:cNvPicPr>
            <a:picLocks noChangeAspect="1"/>
          </p:cNvPicPr>
          <p:nvPr/>
        </p:nvPicPr>
        <p:blipFill>
          <a:blip r:embed="rId5" cstate="print"/>
          <a:stretch>
            <a:fillRect/>
          </a:stretch>
        </p:blipFill>
        <p:spPr>
          <a:xfrm rot="5400000">
            <a:off x="4489450" y="1758950"/>
            <a:ext cx="4318000" cy="3238500"/>
          </a:xfrm>
          <a:prstGeom prst="rect">
            <a:avLst/>
          </a:prstGeom>
        </p:spPr>
      </p:pic>
    </p:spTree>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solidFill>
                  <a:schemeClr val="tx1"/>
                </a:solidFill>
              </a:rPr>
              <a:t>We Are a Rainbow of Peace </a:t>
            </a:r>
            <a:endParaRPr lang="en-US" sz="4800" dirty="0">
              <a:solidFill>
                <a:schemeClr val="tx1"/>
              </a:solidFill>
            </a:endParaRPr>
          </a:p>
        </p:txBody>
      </p:sp>
      <p:sp>
        <p:nvSpPr>
          <p:cNvPr id="3" name="Content Placeholder 2"/>
          <p:cNvSpPr>
            <a:spLocks noGrp="1"/>
          </p:cNvSpPr>
          <p:nvPr>
            <p:ph idx="1"/>
          </p:nvPr>
        </p:nvSpPr>
        <p:spPr/>
        <p:txBody>
          <a:bodyPr>
            <a:normAutofit/>
          </a:bodyPr>
          <a:lstStyle/>
          <a:p>
            <a:r>
              <a:rPr lang="en-US" dirty="0" smtClean="0">
                <a:solidFill>
                  <a:schemeClr val="tx1"/>
                </a:solidFill>
              </a:rPr>
              <a:t>Peace is being free, giving a friend a hug, making new friends, helping your neighbor, reading different kinds of books, planting a tree, sharing clothes and a meal, learning another language…. Peace is being you and accepting others for their true colors.</a:t>
            </a:r>
          </a:p>
          <a:p>
            <a:endParaRPr lang="en-US" dirty="0">
              <a:solidFill>
                <a:schemeClr val="tx1"/>
              </a:solidFill>
            </a:endParaRPr>
          </a:p>
        </p:txBody>
      </p:sp>
      <p:pic>
        <p:nvPicPr>
          <p:cNvPr id="6" name="Picture Placeholder 5" descr="RDF2011 001.jpg"/>
          <p:cNvPicPr>
            <a:picLocks noGrp="1" noChangeAspect="1"/>
          </p:cNvPicPr>
          <p:nvPr>
            <p:ph type="pic" idx="10"/>
          </p:nvPr>
        </p:nvPicPr>
        <p:blipFill>
          <a:blip r:embed="rId3" cstate="print"/>
          <a:srcRect l="9040" r="9040"/>
          <a:stretch>
            <a:fillRect/>
          </a:stretch>
        </p:blipFill>
        <p:spPr/>
      </p:pic>
      <p:sp>
        <p:nvSpPr>
          <p:cNvPr id="5" name="Content Placeholder 4"/>
          <p:cNvSpPr>
            <a:spLocks noGrp="1"/>
          </p:cNvSpPr>
          <p:nvPr>
            <p:ph idx="11"/>
          </p:nvPr>
        </p:nvSpPr>
        <p:spPr/>
        <p:txBody>
          <a:bodyPr/>
          <a:lstStyle/>
          <a:p>
            <a:r>
              <a:rPr lang="en-US" i="1" dirty="0" smtClean="0">
                <a:solidFill>
                  <a:schemeClr val="tx1"/>
                </a:solidFill>
              </a:rPr>
              <a:t>Preschool Students</a:t>
            </a:r>
          </a:p>
          <a:p>
            <a:r>
              <a:rPr lang="en-US" i="1" dirty="0" smtClean="0">
                <a:solidFill>
                  <a:schemeClr val="tx1"/>
                </a:solidFill>
              </a:rPr>
              <a:t>Villa Teresa</a:t>
            </a:r>
          </a:p>
          <a:p>
            <a:r>
              <a:rPr lang="en-US" i="1" dirty="0" smtClean="0"/>
              <a:t>Oklahoma City</a:t>
            </a:r>
            <a:endParaRPr lang="en-US" dirty="0" smtClean="0">
              <a:solidFill>
                <a:schemeClr val="tx1"/>
              </a:solidFill>
            </a:endParaRPr>
          </a:p>
        </p:txBody>
      </p:sp>
      <p:pic>
        <p:nvPicPr>
          <p:cNvPr id="7" name="Picture 6" descr="RDF2011 002.jpg"/>
          <p:cNvPicPr>
            <a:picLocks noChangeAspect="1"/>
          </p:cNvPicPr>
          <p:nvPr/>
        </p:nvPicPr>
        <p:blipFill>
          <a:blip r:embed="rId4" cstate="print"/>
          <a:stretch>
            <a:fillRect/>
          </a:stretch>
        </p:blipFill>
        <p:spPr>
          <a:xfrm>
            <a:off x="4572000" y="2362200"/>
            <a:ext cx="4064000" cy="3048000"/>
          </a:xfrm>
          <a:prstGeom prst="rect">
            <a:avLst/>
          </a:prstGeom>
        </p:spPr>
      </p:pic>
      <p:pic>
        <p:nvPicPr>
          <p:cNvPr id="8" name="Picture 7" descr="RDF2011 004.jpg"/>
          <p:cNvPicPr>
            <a:picLocks noChangeAspect="1"/>
          </p:cNvPicPr>
          <p:nvPr/>
        </p:nvPicPr>
        <p:blipFill>
          <a:blip r:embed="rId5" cstate="print"/>
          <a:srcRect l="8333" t="5556" r="10000"/>
          <a:stretch>
            <a:fillRect/>
          </a:stretch>
        </p:blipFill>
        <p:spPr>
          <a:xfrm>
            <a:off x="4343400" y="1676400"/>
            <a:ext cx="4316506" cy="3743908"/>
          </a:xfrm>
          <a:prstGeom prst="rect">
            <a:avLst/>
          </a:prstGeom>
        </p:spPr>
      </p:pic>
      <p:sp>
        <p:nvSpPr>
          <p:cNvPr id="9" name="16-Point Star 8"/>
          <p:cNvSpPr/>
          <p:nvPr/>
        </p:nvSpPr>
        <p:spPr>
          <a:xfrm>
            <a:off x="2895600" y="5181600"/>
            <a:ext cx="1295400" cy="1295400"/>
          </a:xfrm>
          <a:prstGeom prst="star16">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sz="1200" dirty="0"/>
              <a:t>Pre-K &amp; Kinder-</a:t>
            </a:r>
            <a:r>
              <a:rPr lang="en-US" sz="1200" dirty="0" err="1"/>
              <a:t>garten</a:t>
            </a:r>
            <a:endParaRPr lang="en-US" sz="1200" dirty="0"/>
          </a:p>
        </p:txBody>
      </p:sp>
    </p:spTree>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7"/>
                                        </p:tgtEl>
                                      </p:cBhvr>
                                    </p:animEffect>
                                    <p:set>
                                      <p:cBhvr>
                                        <p:cTn id="15" dur="1" fill="hold">
                                          <p:stCondLst>
                                            <p:cond delay="19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or Trees </a:t>
            </a:r>
            <a:endParaRPr lang="en-US" dirty="0"/>
          </a:p>
        </p:txBody>
      </p:sp>
      <p:sp>
        <p:nvSpPr>
          <p:cNvPr id="3" name="Content Placeholder 2"/>
          <p:cNvSpPr>
            <a:spLocks noGrp="1"/>
          </p:cNvSpPr>
          <p:nvPr>
            <p:ph idx="1"/>
          </p:nvPr>
        </p:nvSpPr>
        <p:spPr>
          <a:xfrm>
            <a:off x="457200" y="1371600"/>
            <a:ext cx="5181600" cy="4419600"/>
          </a:xfrm>
        </p:spPr>
        <p:txBody>
          <a:bodyPr>
            <a:normAutofit fontScale="70000" lnSpcReduction="20000"/>
          </a:bodyPr>
          <a:lstStyle/>
          <a:p>
            <a:pPr>
              <a:spcBef>
                <a:spcPts val="0"/>
              </a:spcBef>
            </a:pPr>
            <a:r>
              <a:rPr lang="en-US" sz="3800" dirty="0" smtClean="0"/>
              <a:t> </a:t>
            </a:r>
            <a:r>
              <a:rPr lang="en-US" sz="3800" i="1" dirty="0" smtClean="0"/>
              <a:t>Less than half of the paper used in the United States gets recycled…”</a:t>
            </a:r>
          </a:p>
          <a:p>
            <a:pPr>
              <a:spcBef>
                <a:spcPts val="0"/>
              </a:spcBef>
            </a:pPr>
            <a:r>
              <a:rPr lang="en-US" sz="3800" i="1" dirty="0" smtClean="0"/>
              <a:t>  </a:t>
            </a:r>
          </a:p>
          <a:p>
            <a:pPr>
              <a:spcBef>
                <a:spcPts val="0"/>
              </a:spcBef>
            </a:pPr>
            <a:r>
              <a:rPr lang="en-US" sz="3800" i="1" dirty="0" smtClean="0"/>
              <a:t>How much longer is it possible to consume natural resources before reaching their total depletion?</a:t>
            </a:r>
          </a:p>
          <a:p>
            <a:pPr>
              <a:spcBef>
                <a:spcPts val="0"/>
              </a:spcBef>
            </a:pPr>
            <a:r>
              <a:rPr lang="en-US" sz="3800" i="1" dirty="0" smtClean="0"/>
              <a:t> </a:t>
            </a:r>
          </a:p>
          <a:p>
            <a:pPr>
              <a:spcBef>
                <a:spcPts val="0"/>
              </a:spcBef>
            </a:pPr>
            <a:r>
              <a:rPr lang="en-US" sz="3800" i="1" dirty="0" smtClean="0"/>
              <a:t>There has to be a way to change it.  We do not want to ask the question:”Paper or Trees?”</a:t>
            </a:r>
          </a:p>
          <a:p>
            <a:pPr>
              <a:spcBef>
                <a:spcPts val="0"/>
              </a:spcBef>
            </a:pPr>
            <a:r>
              <a:rPr lang="en-US" sz="3800" i="1" dirty="0" smtClean="0"/>
              <a:t> </a:t>
            </a:r>
          </a:p>
          <a:p>
            <a:pPr>
              <a:spcBef>
                <a:spcPts val="0"/>
              </a:spcBef>
            </a:pPr>
            <a:r>
              <a:rPr lang="en-US" sz="3800" i="1" dirty="0" smtClean="0"/>
              <a:t>The change is somewhere there in your mind. Sit down and think.</a:t>
            </a:r>
          </a:p>
          <a:p>
            <a:endParaRPr lang="en-US" dirty="0"/>
          </a:p>
        </p:txBody>
      </p:sp>
      <p:pic>
        <p:nvPicPr>
          <p:cNvPr id="6" name="Picture Placeholder 5" descr="RDF2011 143.jpg"/>
          <p:cNvPicPr>
            <a:picLocks noGrp="1" noChangeAspect="1"/>
          </p:cNvPicPr>
          <p:nvPr>
            <p:ph type="pic" idx="10"/>
          </p:nvPr>
        </p:nvPicPr>
        <p:blipFill>
          <a:blip r:embed="rId3" cstate="print"/>
          <a:srcRect l="9040" t="22980" r="9040" b="13754"/>
          <a:stretch>
            <a:fillRect/>
          </a:stretch>
        </p:blipFill>
        <p:spPr>
          <a:xfrm rot="5400000">
            <a:off x="5314156" y="2382044"/>
            <a:ext cx="4078288" cy="2362200"/>
          </a:xfrm>
        </p:spPr>
      </p:pic>
      <p:sp>
        <p:nvSpPr>
          <p:cNvPr id="5" name="Content Placeholder 4"/>
          <p:cNvSpPr>
            <a:spLocks noGrp="1"/>
          </p:cNvSpPr>
          <p:nvPr>
            <p:ph idx="11"/>
          </p:nvPr>
        </p:nvSpPr>
        <p:spPr>
          <a:xfrm>
            <a:off x="3886200" y="5638801"/>
            <a:ext cx="4724400" cy="1219200"/>
          </a:xfrm>
        </p:spPr>
        <p:txBody>
          <a:bodyPr/>
          <a:lstStyle/>
          <a:p>
            <a:r>
              <a:rPr lang="en-US" dirty="0" smtClean="0"/>
              <a:t>7</a:t>
            </a:r>
            <a:r>
              <a:rPr lang="en-US" baseline="30000" dirty="0" smtClean="0"/>
              <a:t>th</a:t>
            </a:r>
            <a:r>
              <a:rPr lang="en-US" dirty="0" smtClean="0"/>
              <a:t> Graders</a:t>
            </a:r>
          </a:p>
          <a:p>
            <a:r>
              <a:rPr lang="en-US" dirty="0" smtClean="0"/>
              <a:t>Justice Alma Wilson </a:t>
            </a:r>
            <a:r>
              <a:rPr lang="en-US" dirty="0" err="1" smtClean="0"/>
              <a:t>Seeworth</a:t>
            </a:r>
            <a:r>
              <a:rPr lang="en-US" dirty="0" smtClean="0"/>
              <a:t> Academy</a:t>
            </a:r>
          </a:p>
          <a:p>
            <a:r>
              <a:rPr lang="en-US" dirty="0" smtClean="0"/>
              <a:t>Oklahoma City Public Schools</a:t>
            </a:r>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Patchwork of Peace </a:t>
            </a:r>
            <a:br>
              <a:rPr lang="en-US" dirty="0" smtClean="0"/>
            </a:br>
            <a:endParaRPr lang="en-US" dirty="0"/>
          </a:p>
        </p:txBody>
      </p:sp>
      <p:sp>
        <p:nvSpPr>
          <p:cNvPr id="3" name="Content Placeholder 2"/>
          <p:cNvSpPr>
            <a:spLocks noGrp="1"/>
          </p:cNvSpPr>
          <p:nvPr>
            <p:ph idx="1"/>
          </p:nvPr>
        </p:nvSpPr>
        <p:spPr>
          <a:xfrm>
            <a:off x="457200" y="1600200"/>
            <a:ext cx="3276600" cy="4525963"/>
          </a:xfrm>
        </p:spPr>
        <p:txBody>
          <a:bodyPr>
            <a:normAutofit/>
          </a:bodyPr>
          <a:lstStyle/>
          <a:p>
            <a:r>
              <a:rPr lang="en-US" dirty="0" smtClean="0"/>
              <a:t> We, the Jets of Oklahoma City, build the “Patchwork of Peace”  to keep our earth clean, to respect people, diversity and to care for God’s creatures.</a:t>
            </a:r>
          </a:p>
          <a:p>
            <a:endParaRPr lang="en-US" dirty="0"/>
          </a:p>
        </p:txBody>
      </p:sp>
      <p:pic>
        <p:nvPicPr>
          <p:cNvPr id="6" name="Picture Placeholder 5" descr="RDF2011 046.jpg"/>
          <p:cNvPicPr>
            <a:picLocks noGrp="1" noChangeAspect="1"/>
          </p:cNvPicPr>
          <p:nvPr>
            <p:ph type="pic" idx="10"/>
          </p:nvPr>
        </p:nvPicPr>
        <p:blipFill>
          <a:blip r:embed="rId3" cstate="print"/>
          <a:srcRect l="9040" t="2041" r="9040" b="10204"/>
          <a:stretch>
            <a:fillRect/>
          </a:stretch>
        </p:blipFill>
        <p:spPr>
          <a:xfrm>
            <a:off x="3810000" y="1295400"/>
            <a:ext cx="4837039" cy="3886200"/>
          </a:xfrm>
        </p:spPr>
      </p:pic>
      <p:sp>
        <p:nvSpPr>
          <p:cNvPr id="5" name="Content Placeholder 4"/>
          <p:cNvSpPr>
            <a:spLocks noGrp="1"/>
          </p:cNvSpPr>
          <p:nvPr>
            <p:ph idx="11"/>
          </p:nvPr>
        </p:nvSpPr>
        <p:spPr>
          <a:xfrm>
            <a:off x="4343400" y="5638801"/>
            <a:ext cx="4267200" cy="1219200"/>
          </a:xfrm>
        </p:spPr>
        <p:txBody>
          <a:bodyPr>
            <a:normAutofit/>
          </a:bodyPr>
          <a:lstStyle/>
          <a:p>
            <a:r>
              <a:rPr lang="en-US" dirty="0" smtClean="0"/>
              <a:t>1</a:t>
            </a:r>
            <a:r>
              <a:rPr lang="en-US" baseline="30000" dirty="0" smtClean="0"/>
              <a:t>st</a:t>
            </a:r>
            <a:r>
              <a:rPr lang="en-US" dirty="0" smtClean="0"/>
              <a:t> – 5</a:t>
            </a:r>
            <a:r>
              <a:rPr lang="en-US" baseline="30000" dirty="0" smtClean="0"/>
              <a:t>th</a:t>
            </a:r>
            <a:r>
              <a:rPr lang="en-US" dirty="0" smtClean="0"/>
              <a:t>  Grade Students</a:t>
            </a:r>
          </a:p>
          <a:p>
            <a:r>
              <a:rPr lang="en-US" dirty="0" smtClean="0"/>
              <a:t>Skyline Urban Ministries</a:t>
            </a:r>
          </a:p>
          <a:p>
            <a:r>
              <a:rPr lang="en-US" dirty="0" smtClean="0"/>
              <a:t>Oklahoma City</a:t>
            </a:r>
          </a:p>
          <a:p>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heART</a:t>
            </a:r>
            <a:r>
              <a:rPr lang="en-US" dirty="0" smtClean="0"/>
              <a:t> of the earth</a:t>
            </a:r>
            <a:endParaRPr lang="en-US" dirty="0"/>
          </a:p>
        </p:txBody>
      </p:sp>
      <p:sp>
        <p:nvSpPr>
          <p:cNvPr id="3" name="Content Placeholder 2"/>
          <p:cNvSpPr>
            <a:spLocks noGrp="1"/>
          </p:cNvSpPr>
          <p:nvPr>
            <p:ph idx="1"/>
          </p:nvPr>
        </p:nvSpPr>
        <p:spPr/>
        <p:txBody>
          <a:bodyPr>
            <a:normAutofit/>
          </a:bodyPr>
          <a:lstStyle/>
          <a:p>
            <a:r>
              <a:rPr lang="en-US" dirty="0" smtClean="0"/>
              <a:t>There is beauty in every aspect of diversity; there is art to be found within all life. As living beings—as the heart of our earth—we all share a need for love and care, to be given and received. </a:t>
            </a:r>
          </a:p>
          <a:p>
            <a:endParaRPr lang="en-US" dirty="0"/>
          </a:p>
        </p:txBody>
      </p:sp>
      <p:pic>
        <p:nvPicPr>
          <p:cNvPr id="6" name="Picture Placeholder 5" descr="RDF2011 102.jpg"/>
          <p:cNvPicPr>
            <a:picLocks noGrp="1" noChangeAspect="1"/>
          </p:cNvPicPr>
          <p:nvPr>
            <p:ph type="pic" idx="10"/>
          </p:nvPr>
        </p:nvPicPr>
        <p:blipFill>
          <a:blip r:embed="rId3" cstate="print"/>
          <a:srcRect l="9040" r="9040"/>
          <a:stretch>
            <a:fillRect/>
          </a:stretch>
        </p:blipFill>
        <p:spPr>
          <a:xfrm>
            <a:off x="4572000" y="1447800"/>
            <a:ext cx="4078288" cy="3733800"/>
          </a:xfrm>
        </p:spPr>
      </p:pic>
      <p:sp>
        <p:nvSpPr>
          <p:cNvPr id="5" name="Content Placeholder 4"/>
          <p:cNvSpPr>
            <a:spLocks noGrp="1"/>
          </p:cNvSpPr>
          <p:nvPr>
            <p:ph idx="11"/>
          </p:nvPr>
        </p:nvSpPr>
        <p:spPr/>
        <p:txBody>
          <a:bodyPr/>
          <a:lstStyle/>
          <a:p>
            <a:r>
              <a:rPr lang="en-US" dirty="0" smtClean="0"/>
              <a:t>Multicultural Club</a:t>
            </a:r>
          </a:p>
          <a:p>
            <a:r>
              <a:rPr lang="en-US" dirty="0" err="1" smtClean="0"/>
              <a:t>Southmoore</a:t>
            </a:r>
            <a:r>
              <a:rPr lang="en-US" dirty="0" smtClean="0"/>
              <a:t> High School</a:t>
            </a:r>
          </a:p>
          <a:p>
            <a:r>
              <a:rPr lang="en-US" dirty="0" smtClean="0"/>
              <a:t>Moore Public Schools</a:t>
            </a:r>
          </a:p>
          <a:p>
            <a:endParaRPr lang="en-US" dirty="0"/>
          </a:p>
        </p:txBody>
      </p:sp>
      <p:pic>
        <p:nvPicPr>
          <p:cNvPr id="7" name="Picture 6" descr="RDF2011 103.jpg"/>
          <p:cNvPicPr>
            <a:picLocks noChangeAspect="1"/>
          </p:cNvPicPr>
          <p:nvPr/>
        </p:nvPicPr>
        <p:blipFill>
          <a:blip r:embed="rId4" cstate="print"/>
          <a:srcRect l="18447" r="10194"/>
          <a:stretch>
            <a:fillRect/>
          </a:stretch>
        </p:blipFill>
        <p:spPr>
          <a:xfrm>
            <a:off x="4800600" y="1295400"/>
            <a:ext cx="3733800" cy="3924300"/>
          </a:xfrm>
          <a:prstGeom prst="rect">
            <a:avLst/>
          </a:prstGeom>
        </p:spPr>
      </p:pic>
    </p:spTree>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Ecodragons</a:t>
            </a:r>
            <a:r>
              <a:rPr lang="en-US" dirty="0" smtClean="0"/>
              <a:t> </a:t>
            </a:r>
            <a:endParaRPr lang="en-US" dirty="0"/>
          </a:p>
        </p:txBody>
      </p:sp>
      <p:sp>
        <p:nvSpPr>
          <p:cNvPr id="3" name="Content Placeholder 2"/>
          <p:cNvSpPr>
            <a:spLocks noGrp="1"/>
          </p:cNvSpPr>
          <p:nvPr>
            <p:ph idx="1"/>
          </p:nvPr>
        </p:nvSpPr>
        <p:spPr>
          <a:xfrm>
            <a:off x="457200" y="914400"/>
            <a:ext cx="3810000" cy="5486400"/>
          </a:xfrm>
        </p:spPr>
        <p:txBody>
          <a:bodyPr>
            <a:normAutofit fontScale="92500" lnSpcReduction="10000"/>
          </a:bodyPr>
          <a:lstStyle/>
          <a:p>
            <a:r>
              <a:rPr lang="en-US" sz="2600" dirty="0" smtClean="0"/>
              <a:t>In our classroom, we have a recycle bin we put our discarded paper in. The question was, how can we use this and what should we do with it? We talked about how if we don’t stop using so much stuff, there won’t be anything left.  We want to bring attention to this issue, so we </a:t>
            </a:r>
            <a:r>
              <a:rPr lang="en-US" sz="2600" dirty="0" err="1" smtClean="0"/>
              <a:t>upcycled</a:t>
            </a:r>
            <a:r>
              <a:rPr lang="en-US" sz="2600" dirty="0" smtClean="0"/>
              <a:t> our stuff into the </a:t>
            </a:r>
            <a:r>
              <a:rPr lang="en-US" sz="2600" dirty="0" err="1" smtClean="0"/>
              <a:t>Ecodragons</a:t>
            </a:r>
            <a:r>
              <a:rPr lang="en-US" sz="2600" dirty="0" smtClean="0"/>
              <a:t> to show that there can be a really cool purpose for our discarded things.  </a:t>
            </a:r>
          </a:p>
          <a:p>
            <a:r>
              <a:rPr lang="en-US" dirty="0" smtClean="0"/>
              <a:t> </a:t>
            </a:r>
          </a:p>
          <a:p>
            <a:endParaRPr lang="en-US" dirty="0"/>
          </a:p>
        </p:txBody>
      </p:sp>
      <p:pic>
        <p:nvPicPr>
          <p:cNvPr id="6" name="Picture Placeholder 5" descr="RDF2011 022.jpg"/>
          <p:cNvPicPr>
            <a:picLocks noGrp="1" noChangeAspect="1"/>
          </p:cNvPicPr>
          <p:nvPr>
            <p:ph type="pic" idx="10"/>
          </p:nvPr>
        </p:nvPicPr>
        <p:blipFill>
          <a:blip r:embed="rId3" cstate="print"/>
          <a:srcRect l="9040" r="9040"/>
          <a:stretch>
            <a:fillRect/>
          </a:stretch>
        </p:blipFill>
        <p:spPr/>
      </p:pic>
      <p:sp>
        <p:nvSpPr>
          <p:cNvPr id="5" name="Content Placeholder 4"/>
          <p:cNvSpPr>
            <a:spLocks noGrp="1"/>
          </p:cNvSpPr>
          <p:nvPr>
            <p:ph idx="11"/>
          </p:nvPr>
        </p:nvSpPr>
        <p:spPr/>
        <p:txBody>
          <a:bodyPr/>
          <a:lstStyle/>
          <a:p>
            <a:r>
              <a:rPr lang="en-US" dirty="0" smtClean="0"/>
              <a:t>2</a:t>
            </a:r>
            <a:r>
              <a:rPr lang="en-US" baseline="30000" dirty="0" smtClean="0"/>
              <a:t>nd</a:t>
            </a:r>
            <a:r>
              <a:rPr lang="en-US" dirty="0" smtClean="0"/>
              <a:t> Graders</a:t>
            </a:r>
          </a:p>
          <a:p>
            <a:r>
              <a:rPr lang="en-US" dirty="0" smtClean="0"/>
              <a:t>Stand </a:t>
            </a:r>
            <a:r>
              <a:rPr lang="en-US" dirty="0" err="1" smtClean="0"/>
              <a:t>Watie</a:t>
            </a:r>
            <a:r>
              <a:rPr lang="en-US" dirty="0" smtClean="0"/>
              <a:t> Elementary</a:t>
            </a:r>
          </a:p>
          <a:p>
            <a:r>
              <a:rPr lang="en-US" dirty="0" smtClean="0"/>
              <a:t>Oklahoma City Public Schools</a:t>
            </a:r>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For the Record</a:t>
            </a:r>
            <a:endParaRPr lang="en-US" dirty="0"/>
          </a:p>
        </p:txBody>
      </p:sp>
      <p:sp>
        <p:nvSpPr>
          <p:cNvPr id="3" name="Content Placeholder 2"/>
          <p:cNvSpPr>
            <a:spLocks noGrp="1"/>
          </p:cNvSpPr>
          <p:nvPr>
            <p:ph idx="1"/>
          </p:nvPr>
        </p:nvSpPr>
        <p:spPr>
          <a:xfrm>
            <a:off x="457200" y="1143000"/>
            <a:ext cx="3810000" cy="5638800"/>
          </a:xfrm>
        </p:spPr>
        <p:txBody>
          <a:bodyPr>
            <a:normAutofit fontScale="70000" lnSpcReduction="20000"/>
          </a:bodyPr>
          <a:lstStyle/>
          <a:p>
            <a:r>
              <a:rPr lang="en-US" sz="3200" dirty="0" smtClean="0"/>
              <a:t> </a:t>
            </a:r>
            <a:r>
              <a:rPr lang="en-US" sz="3400" dirty="0" smtClean="0"/>
              <a:t>“For the Record” is a collection of repurposed, painted vinyl records designed by Crooked Oak High School students to illustrate who they are in the world.  After studying the negative effects of discrimination and prejudice, students created messages they would like stated "for the record" that would break stereotypes or misperceptions others might have about them regarding race, religion, nationality, gender, etc.  </a:t>
            </a:r>
            <a:endParaRPr lang="en-US" sz="3200" dirty="0" smtClean="0"/>
          </a:p>
          <a:p>
            <a:r>
              <a:rPr lang="en-US" dirty="0" smtClean="0"/>
              <a:t> </a:t>
            </a:r>
          </a:p>
          <a:p>
            <a:endParaRPr lang="en-US" dirty="0"/>
          </a:p>
        </p:txBody>
      </p:sp>
      <p:pic>
        <p:nvPicPr>
          <p:cNvPr id="6" name="Picture Placeholder 5" descr="RDF2011 161.jpg"/>
          <p:cNvPicPr>
            <a:picLocks noGrp="1" noChangeAspect="1"/>
          </p:cNvPicPr>
          <p:nvPr>
            <p:ph type="pic" idx="10"/>
          </p:nvPr>
        </p:nvPicPr>
        <p:blipFill>
          <a:blip r:embed="rId3" cstate="print"/>
          <a:srcRect l="9040" r="9040"/>
          <a:stretch>
            <a:fillRect/>
          </a:stretch>
        </p:blipFill>
        <p:spPr/>
      </p:pic>
      <p:sp>
        <p:nvSpPr>
          <p:cNvPr id="5" name="Content Placeholder 4"/>
          <p:cNvSpPr>
            <a:spLocks noGrp="1"/>
          </p:cNvSpPr>
          <p:nvPr>
            <p:ph idx="11"/>
          </p:nvPr>
        </p:nvSpPr>
        <p:spPr>
          <a:xfrm>
            <a:off x="4800600" y="5486400"/>
            <a:ext cx="3810000" cy="1371601"/>
          </a:xfrm>
        </p:spPr>
        <p:txBody>
          <a:bodyPr>
            <a:normAutofit/>
          </a:bodyPr>
          <a:lstStyle/>
          <a:p>
            <a:r>
              <a:rPr lang="en-US" dirty="0" smtClean="0"/>
              <a:t>Students</a:t>
            </a:r>
          </a:p>
          <a:p>
            <a:r>
              <a:rPr lang="en-US" dirty="0" smtClean="0"/>
              <a:t>Crooked Oak High School</a:t>
            </a:r>
          </a:p>
          <a:p>
            <a:r>
              <a:rPr lang="en-US" dirty="0" smtClean="0"/>
              <a:t>Crooked Oak Public Schools</a:t>
            </a:r>
          </a:p>
          <a:p>
            <a:r>
              <a:rPr lang="en-US" dirty="0" smtClean="0"/>
              <a:t>Oklahoma City</a:t>
            </a:r>
          </a:p>
          <a:p>
            <a:endParaRPr lang="en-US" dirty="0"/>
          </a:p>
        </p:txBody>
      </p:sp>
      <p:pic>
        <p:nvPicPr>
          <p:cNvPr id="7" name="Picture 6" descr="RDF2011 128.jpg"/>
          <p:cNvPicPr>
            <a:picLocks noChangeAspect="1"/>
          </p:cNvPicPr>
          <p:nvPr/>
        </p:nvPicPr>
        <p:blipFill>
          <a:blip r:embed="rId4" cstate="print"/>
          <a:stretch>
            <a:fillRect/>
          </a:stretch>
        </p:blipFill>
        <p:spPr>
          <a:xfrm>
            <a:off x="4343400" y="2057400"/>
            <a:ext cx="4343400" cy="3257550"/>
          </a:xfrm>
          <a:prstGeom prst="rect">
            <a:avLst/>
          </a:prstGeom>
        </p:spPr>
      </p:pic>
      <p:sp>
        <p:nvSpPr>
          <p:cNvPr id="8" name="16-Point Star 7"/>
          <p:cNvSpPr/>
          <p:nvPr/>
        </p:nvSpPr>
        <p:spPr>
          <a:xfrm>
            <a:off x="3962400" y="5334000"/>
            <a:ext cx="1295400" cy="1295400"/>
          </a:xfrm>
          <a:prstGeom prst="star16">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sz="1200" dirty="0"/>
              <a:t>High School</a:t>
            </a:r>
          </a:p>
        </p:txBody>
      </p:sp>
    </p:spTree>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Ties That Bind </a:t>
            </a:r>
            <a:endParaRPr lang="en-US" dirty="0"/>
          </a:p>
        </p:txBody>
      </p:sp>
      <p:sp>
        <p:nvSpPr>
          <p:cNvPr id="3" name="Content Placeholder 2"/>
          <p:cNvSpPr>
            <a:spLocks noGrp="1"/>
          </p:cNvSpPr>
          <p:nvPr>
            <p:ph idx="1"/>
          </p:nvPr>
        </p:nvSpPr>
        <p:spPr>
          <a:xfrm>
            <a:off x="457200" y="1219200"/>
            <a:ext cx="3810000" cy="5181600"/>
          </a:xfrm>
        </p:spPr>
        <p:txBody>
          <a:bodyPr>
            <a:normAutofit/>
          </a:bodyPr>
          <a:lstStyle/>
          <a:p>
            <a:r>
              <a:rPr lang="en-US" dirty="0" smtClean="0"/>
              <a:t>The combined canvases represent the earth.  The individual canvases represent the diverse people that make up the world.  The many separate canvases displayed in an interconnected way show the synergy of global caretaking.  Each individual is part of the whole.  Its strength is dependent on its connectedness.</a:t>
            </a:r>
          </a:p>
          <a:p>
            <a:endParaRPr lang="en-US" dirty="0"/>
          </a:p>
        </p:txBody>
      </p:sp>
      <p:pic>
        <p:nvPicPr>
          <p:cNvPr id="6" name="Picture Placeholder 5" descr="RDF2011 048.jpg"/>
          <p:cNvPicPr>
            <a:picLocks noGrp="1" noChangeAspect="1"/>
          </p:cNvPicPr>
          <p:nvPr>
            <p:ph type="pic" idx="10"/>
          </p:nvPr>
        </p:nvPicPr>
        <p:blipFill>
          <a:blip r:embed="rId3" cstate="print"/>
          <a:srcRect l="16693" t="8163" r="20552" b="4082"/>
          <a:stretch>
            <a:fillRect/>
          </a:stretch>
        </p:blipFill>
        <p:spPr>
          <a:xfrm>
            <a:off x="5105400" y="1447800"/>
            <a:ext cx="3429000" cy="3596268"/>
          </a:xfrm>
        </p:spPr>
      </p:pic>
      <p:sp>
        <p:nvSpPr>
          <p:cNvPr id="5" name="Content Placeholder 4"/>
          <p:cNvSpPr>
            <a:spLocks noGrp="1"/>
          </p:cNvSpPr>
          <p:nvPr>
            <p:ph idx="11"/>
          </p:nvPr>
        </p:nvSpPr>
        <p:spPr>
          <a:xfrm>
            <a:off x="4038600" y="5486400"/>
            <a:ext cx="4572000" cy="1371601"/>
          </a:xfrm>
        </p:spPr>
        <p:txBody>
          <a:bodyPr>
            <a:normAutofit/>
          </a:bodyPr>
          <a:lstStyle/>
          <a:p>
            <a:r>
              <a:rPr lang="en-US" dirty="0" smtClean="0"/>
              <a:t> Art Students</a:t>
            </a:r>
          </a:p>
          <a:p>
            <a:r>
              <a:rPr lang="en-US" dirty="0" smtClean="0"/>
              <a:t>Jefferson Heights and Washington Elementary Schools</a:t>
            </a:r>
          </a:p>
          <a:p>
            <a:r>
              <a:rPr lang="en-US" dirty="0" smtClean="0"/>
              <a:t>Sapulpa</a:t>
            </a:r>
            <a:endParaRPr lang="en-US" dirty="0"/>
          </a:p>
        </p:txBody>
      </p:sp>
      <p:pic>
        <p:nvPicPr>
          <p:cNvPr id="7" name="Picture 6" descr="RDF2011 052.jpg"/>
          <p:cNvPicPr>
            <a:picLocks noChangeAspect="1"/>
          </p:cNvPicPr>
          <p:nvPr/>
        </p:nvPicPr>
        <p:blipFill>
          <a:blip r:embed="rId4" cstate="print"/>
          <a:srcRect l="4167" t="18889" r="7500" b="21111"/>
          <a:stretch>
            <a:fillRect/>
          </a:stretch>
        </p:blipFill>
        <p:spPr>
          <a:xfrm>
            <a:off x="4267200" y="2133600"/>
            <a:ext cx="4572000" cy="2329132"/>
          </a:xfrm>
          <a:prstGeom prst="rect">
            <a:avLst/>
          </a:prstGeom>
        </p:spPr>
      </p:pic>
      <p:sp>
        <p:nvSpPr>
          <p:cNvPr id="8" name="16-Point Star 7"/>
          <p:cNvSpPr/>
          <p:nvPr/>
        </p:nvSpPr>
        <p:spPr>
          <a:xfrm>
            <a:off x="4114800" y="4648200"/>
            <a:ext cx="1295400" cy="1295400"/>
          </a:xfrm>
          <a:prstGeom prst="star16">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sz="1200" dirty="0"/>
              <a:t>4</a:t>
            </a:r>
            <a:r>
              <a:rPr lang="en-US" sz="1200" baseline="30000" dirty="0"/>
              <a:t>th</a:t>
            </a:r>
            <a:r>
              <a:rPr lang="en-US" sz="1200" dirty="0"/>
              <a:t>-5</a:t>
            </a:r>
            <a:r>
              <a:rPr lang="en-US" sz="1200" baseline="30000" dirty="0"/>
              <a:t>th</a:t>
            </a:r>
            <a:r>
              <a:rPr lang="en-US" sz="1200" dirty="0"/>
              <a:t> Grades</a:t>
            </a:r>
          </a:p>
        </p:txBody>
      </p:sp>
    </p:spTree>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Earth is in Our Hands </a:t>
            </a:r>
            <a:br>
              <a:rPr lang="en-US" dirty="0" smtClean="0"/>
            </a:br>
            <a:endParaRPr lang="en-US" dirty="0"/>
          </a:p>
        </p:txBody>
      </p:sp>
      <p:sp>
        <p:nvSpPr>
          <p:cNvPr id="3" name="Content Placeholder 2"/>
          <p:cNvSpPr>
            <a:spLocks noGrp="1"/>
          </p:cNvSpPr>
          <p:nvPr>
            <p:ph idx="1"/>
          </p:nvPr>
        </p:nvSpPr>
        <p:spPr>
          <a:xfrm>
            <a:off x="457200" y="1066800"/>
            <a:ext cx="3810000" cy="5410200"/>
          </a:xfrm>
        </p:spPr>
        <p:txBody>
          <a:bodyPr>
            <a:normAutofit fontScale="92500" lnSpcReduction="10000"/>
          </a:bodyPr>
          <a:lstStyle/>
          <a:p>
            <a:r>
              <a:rPr lang="en-US" dirty="0" smtClean="0"/>
              <a:t>Especially today it is important for all young people to understand that the care of the Earth is really in our hands. We used reclaimed materials for this project to reinforce the ideas of reducing, reusing, and recycling. So often we become wasteful because we live in a land of plenty. In creating this we looked at living conditions around the globe and talked about environmental issues that we can improve by making good choices and being good stewards of the Earth.</a:t>
            </a:r>
          </a:p>
          <a:p>
            <a:endParaRPr lang="en-US" dirty="0"/>
          </a:p>
        </p:txBody>
      </p:sp>
      <p:pic>
        <p:nvPicPr>
          <p:cNvPr id="6" name="Picture Placeholder 5" descr="RDF2011 044.jpg"/>
          <p:cNvPicPr>
            <a:picLocks noGrp="1" noChangeAspect="1"/>
          </p:cNvPicPr>
          <p:nvPr>
            <p:ph type="pic" idx="10"/>
          </p:nvPr>
        </p:nvPicPr>
        <p:blipFill>
          <a:blip r:embed="rId3" cstate="print"/>
          <a:srcRect l="9040" r="9040"/>
          <a:stretch>
            <a:fillRect/>
          </a:stretch>
        </p:blipFill>
        <p:spPr>
          <a:xfrm rot="5400000">
            <a:off x="4628356" y="1391444"/>
            <a:ext cx="4078288" cy="3733800"/>
          </a:xfrm>
        </p:spPr>
      </p:pic>
      <p:sp>
        <p:nvSpPr>
          <p:cNvPr id="5" name="Content Placeholder 4"/>
          <p:cNvSpPr>
            <a:spLocks noGrp="1"/>
          </p:cNvSpPr>
          <p:nvPr>
            <p:ph idx="11"/>
          </p:nvPr>
        </p:nvSpPr>
        <p:spPr/>
        <p:txBody>
          <a:bodyPr/>
          <a:lstStyle/>
          <a:p>
            <a:r>
              <a:rPr lang="en-US" dirty="0" smtClean="0"/>
              <a:t>1</a:t>
            </a:r>
            <a:r>
              <a:rPr lang="en-US" baseline="30000" dirty="0" smtClean="0"/>
              <a:t>st</a:t>
            </a:r>
            <a:r>
              <a:rPr lang="en-US" dirty="0" smtClean="0"/>
              <a:t> – 5</a:t>
            </a:r>
            <a:r>
              <a:rPr lang="en-US" baseline="30000" dirty="0" smtClean="0"/>
              <a:t>th</a:t>
            </a:r>
            <a:r>
              <a:rPr lang="en-US" dirty="0" smtClean="0"/>
              <a:t> Graders</a:t>
            </a:r>
          </a:p>
          <a:p>
            <a:r>
              <a:rPr lang="en-US" dirty="0" smtClean="0"/>
              <a:t>Northridge Elementary</a:t>
            </a:r>
          </a:p>
          <a:p>
            <a:r>
              <a:rPr lang="en-US" dirty="0" smtClean="0"/>
              <a:t>Putnam City Public Schools</a:t>
            </a:r>
          </a:p>
          <a:p>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As Simple As</a:t>
            </a:r>
            <a:br>
              <a:rPr lang="en-US" dirty="0" smtClean="0"/>
            </a:br>
            <a:r>
              <a:rPr lang="en-US" dirty="0" smtClean="0"/>
              <a:t>A Grain of Salt</a:t>
            </a:r>
            <a:endParaRPr lang="en-US" dirty="0"/>
          </a:p>
        </p:txBody>
      </p:sp>
      <p:sp>
        <p:nvSpPr>
          <p:cNvPr id="3" name="Content Placeholder 2"/>
          <p:cNvSpPr>
            <a:spLocks noGrp="1"/>
          </p:cNvSpPr>
          <p:nvPr>
            <p:ph idx="1"/>
          </p:nvPr>
        </p:nvSpPr>
        <p:spPr/>
        <p:txBody>
          <a:bodyPr>
            <a:normAutofit/>
          </a:bodyPr>
          <a:lstStyle/>
          <a:p>
            <a:r>
              <a:rPr lang="en-US" dirty="0" smtClean="0"/>
              <a:t>This watercolor mosaic portrait of </a:t>
            </a:r>
            <a:r>
              <a:rPr lang="en-US" dirty="0" err="1" smtClean="0"/>
              <a:t>Ghandi</a:t>
            </a:r>
            <a:r>
              <a:rPr lang="en-US" dirty="0" smtClean="0"/>
              <a:t> coincides with the students’ lesson on the salt march he organized. What importance and a difference he made with this march without harming anyone, or causing anyone to rebel with violence.</a:t>
            </a:r>
          </a:p>
          <a:p>
            <a:endParaRPr lang="en-US" dirty="0"/>
          </a:p>
        </p:txBody>
      </p:sp>
      <p:pic>
        <p:nvPicPr>
          <p:cNvPr id="6" name="Picture Placeholder 5" descr="RDF2011 118.jpg"/>
          <p:cNvPicPr>
            <a:picLocks noGrp="1" noChangeAspect="1"/>
          </p:cNvPicPr>
          <p:nvPr>
            <p:ph type="pic" idx="10"/>
          </p:nvPr>
        </p:nvPicPr>
        <p:blipFill>
          <a:blip r:embed="rId3" cstate="print"/>
          <a:srcRect l="9040" t="29103" r="9040" b="21918"/>
          <a:stretch>
            <a:fillRect/>
          </a:stretch>
        </p:blipFill>
        <p:spPr>
          <a:xfrm rot="5400000">
            <a:off x="4232870" y="1786930"/>
            <a:ext cx="5097860" cy="2286000"/>
          </a:xfrm>
        </p:spPr>
      </p:pic>
      <p:sp>
        <p:nvSpPr>
          <p:cNvPr id="5" name="Content Placeholder 4"/>
          <p:cNvSpPr>
            <a:spLocks noGrp="1"/>
          </p:cNvSpPr>
          <p:nvPr>
            <p:ph idx="11"/>
          </p:nvPr>
        </p:nvSpPr>
        <p:spPr/>
        <p:txBody>
          <a:bodyPr/>
          <a:lstStyle/>
          <a:p>
            <a:r>
              <a:rPr lang="en-US" dirty="0" smtClean="0"/>
              <a:t>9</a:t>
            </a:r>
            <a:r>
              <a:rPr lang="en-US" baseline="30000" dirty="0" smtClean="0"/>
              <a:t>th</a:t>
            </a:r>
            <a:r>
              <a:rPr lang="en-US" dirty="0" smtClean="0"/>
              <a:t>-12</a:t>
            </a:r>
            <a:r>
              <a:rPr lang="en-US" baseline="30000" dirty="0" smtClean="0"/>
              <a:t>th</a:t>
            </a:r>
            <a:r>
              <a:rPr lang="en-US" dirty="0" smtClean="0"/>
              <a:t> Graders</a:t>
            </a:r>
          </a:p>
          <a:p>
            <a:r>
              <a:rPr lang="en-US" dirty="0" smtClean="0"/>
              <a:t>Putnam City West High School</a:t>
            </a:r>
          </a:p>
          <a:p>
            <a:r>
              <a:rPr lang="en-US" dirty="0" smtClean="0"/>
              <a:t>Putnam City Public Schools</a:t>
            </a:r>
          </a:p>
          <a:p>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Peace </a:t>
            </a:r>
            <a:r>
              <a:rPr lang="en-US" dirty="0" smtClean="0"/>
              <a:t>B</a:t>
            </a:r>
            <a:r>
              <a:rPr lang="en-US" i="1" dirty="0" smtClean="0"/>
              <a:t>ox</a:t>
            </a:r>
            <a:endParaRPr lang="en-US" dirty="0"/>
          </a:p>
        </p:txBody>
      </p:sp>
      <p:sp>
        <p:nvSpPr>
          <p:cNvPr id="3" name="Content Placeholder 2"/>
          <p:cNvSpPr>
            <a:spLocks noGrp="1"/>
          </p:cNvSpPr>
          <p:nvPr>
            <p:ph idx="1"/>
          </p:nvPr>
        </p:nvSpPr>
        <p:spPr/>
        <p:txBody>
          <a:bodyPr>
            <a:normAutofit/>
          </a:bodyPr>
          <a:lstStyle/>
          <a:p>
            <a:r>
              <a:rPr lang="en-US" dirty="0" smtClean="0"/>
              <a:t>“Peace Box” is a work of art from the Priority Boxes Art Series,” a peace initiative that has evolved into a movement.  </a:t>
            </a:r>
          </a:p>
          <a:p>
            <a:endParaRPr lang="en-US" dirty="0" smtClean="0"/>
          </a:p>
          <a:p>
            <a:r>
              <a:rPr lang="en-US" dirty="0" smtClean="0"/>
              <a:t>This box has a label that reads, “Fragile, handle with care.  Contains PEACE.”</a:t>
            </a:r>
            <a:endParaRPr lang="en-US" dirty="0"/>
          </a:p>
        </p:txBody>
      </p:sp>
      <p:pic>
        <p:nvPicPr>
          <p:cNvPr id="6" name="Picture Placeholder 5" descr="RDF2011 136.jpg"/>
          <p:cNvPicPr>
            <a:picLocks noGrp="1" noChangeAspect="1"/>
          </p:cNvPicPr>
          <p:nvPr>
            <p:ph type="pic" idx="10"/>
          </p:nvPr>
        </p:nvPicPr>
        <p:blipFill>
          <a:blip r:embed="rId3" cstate="print"/>
          <a:srcRect l="9040" r="9040"/>
          <a:stretch>
            <a:fillRect/>
          </a:stretch>
        </p:blipFill>
        <p:spPr>
          <a:xfrm>
            <a:off x="4322309" y="1447800"/>
            <a:ext cx="4327979" cy="3962400"/>
          </a:xfrm>
        </p:spPr>
      </p:pic>
      <p:sp>
        <p:nvSpPr>
          <p:cNvPr id="5" name="Content Placeholder 4"/>
          <p:cNvSpPr>
            <a:spLocks noGrp="1"/>
          </p:cNvSpPr>
          <p:nvPr>
            <p:ph idx="11"/>
          </p:nvPr>
        </p:nvSpPr>
        <p:spPr>
          <a:xfrm>
            <a:off x="4800600" y="5486400"/>
            <a:ext cx="3810000" cy="1371601"/>
          </a:xfrm>
        </p:spPr>
        <p:txBody>
          <a:bodyPr/>
          <a:lstStyle/>
          <a:p>
            <a:r>
              <a:rPr lang="en-US" dirty="0" smtClean="0"/>
              <a:t>By Artist </a:t>
            </a:r>
          </a:p>
          <a:p>
            <a:r>
              <a:rPr lang="en-US" dirty="0" smtClean="0"/>
              <a:t>Franck de Las Mercedes,</a:t>
            </a:r>
          </a:p>
          <a:p>
            <a:r>
              <a:rPr lang="en-US" dirty="0" smtClean="0"/>
              <a:t>a Nicaraguan born painter</a:t>
            </a:r>
          </a:p>
          <a:p>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latin typeface="Arial" charset="0"/>
                <a:cs typeface="Arial" charset="0"/>
              </a:rPr>
              <a:t>Respect Diversity Foundation</a:t>
            </a:r>
          </a:p>
        </p:txBody>
      </p:sp>
      <p:sp>
        <p:nvSpPr>
          <p:cNvPr id="3" name="Content Placeholder 2"/>
          <p:cNvSpPr>
            <a:spLocks noGrp="1"/>
          </p:cNvSpPr>
          <p:nvPr>
            <p:ph idx="1"/>
          </p:nvPr>
        </p:nvSpPr>
        <p:spPr>
          <a:xfrm>
            <a:off x="647700" y="1600200"/>
            <a:ext cx="7848600" cy="4525963"/>
          </a:xfrm>
        </p:spPr>
        <p:txBody>
          <a:bodyPr>
            <a:normAutofit lnSpcReduction="10000"/>
          </a:bodyPr>
          <a:lstStyle/>
          <a:p>
            <a:pPr algn="ctr">
              <a:defRPr/>
            </a:pPr>
            <a:r>
              <a:rPr lang="en-US" sz="3600" dirty="0" smtClean="0"/>
              <a:t>To learn more about the annual</a:t>
            </a:r>
          </a:p>
          <a:p>
            <a:pPr algn="ctr">
              <a:defRPr/>
            </a:pPr>
            <a:r>
              <a:rPr lang="en-US" sz="3600" dirty="0" smtClean="0"/>
              <a:t>Respect Diversity Art</a:t>
            </a:r>
          </a:p>
          <a:p>
            <a:pPr algn="ctr">
              <a:defRPr/>
            </a:pPr>
            <a:r>
              <a:rPr lang="en-US" sz="3600" dirty="0" smtClean="0"/>
              <a:t>and Poetry Contest</a:t>
            </a:r>
          </a:p>
          <a:p>
            <a:pPr algn="ctr">
              <a:defRPr/>
            </a:pPr>
            <a:endParaRPr lang="en-US" sz="3600" dirty="0" smtClean="0"/>
          </a:p>
          <a:p>
            <a:pPr algn="ctr">
              <a:defRPr/>
            </a:pPr>
            <a:r>
              <a:rPr lang="en-US" sz="3600" dirty="0" smtClean="0"/>
              <a:t>Contact</a:t>
            </a:r>
          </a:p>
          <a:p>
            <a:pPr algn="ctr">
              <a:defRPr/>
            </a:pPr>
            <a:r>
              <a:rPr lang="en-US" sz="3600" dirty="0" smtClean="0"/>
              <a:t>Joan Korenblit</a:t>
            </a:r>
          </a:p>
          <a:p>
            <a:pPr algn="ctr">
              <a:defRPr/>
            </a:pPr>
            <a:r>
              <a:rPr lang="en-US" sz="3600" dirty="0" smtClean="0"/>
              <a:t>rdfrdf@cox.net </a:t>
            </a:r>
            <a:endParaRPr lang="en-US" sz="3600" dirty="0"/>
          </a:p>
        </p:txBody>
      </p:sp>
      <p:pic>
        <p:nvPicPr>
          <p:cNvPr id="5" name="Picture 4" descr="postcard front.JPG"/>
          <p:cNvPicPr>
            <a:picLocks noChangeAspect="1"/>
          </p:cNvPicPr>
          <p:nvPr/>
        </p:nvPicPr>
        <p:blipFill>
          <a:blip r:embed="rId3" cstate="print"/>
          <a:stretch>
            <a:fillRect/>
          </a:stretch>
        </p:blipFill>
        <p:spPr>
          <a:xfrm>
            <a:off x="0" y="0"/>
            <a:ext cx="9435084" cy="6858000"/>
          </a:xfrm>
          <a:prstGeom prst="rect">
            <a:avLst/>
          </a:prstGeom>
        </p:spPr>
      </p:pic>
    </p:spTree>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ntr" presetSubtype="0" fill="hold" grpId="0" nodeType="withEffect">
                                  <p:stCondLst>
                                    <p:cond delay="4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par>
                                <p:cTn id="11" presetID="10" presetClass="entr" presetSubtype="0" fill="hold" grpId="0" nodeType="withEffect">
                                  <p:stCondLst>
                                    <p:cond delay="40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par>
                                <p:cTn id="14" presetID="10" presetClass="entr" presetSubtype="0" fill="hold" grpId="0" nodeType="withEffect">
                                  <p:stCondLst>
                                    <p:cond delay="40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par>
                                <p:cTn id="20" presetID="10" presetClass="entr" presetSubtype="0" fill="hold" grpId="0" nodeType="withEffect">
                                  <p:stCondLst>
                                    <p:cond delay="400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par>
                                <p:cTn id="23" presetID="10" presetClass="entr" presetSubtype="0" fill="hold" grpId="0" nodeType="withEffect">
                                  <p:stCondLst>
                                    <p:cond delay="400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2000"/>
                                        <p:tgtEl>
                                          <p:spTgt spid="3">
                                            <p:txEl>
                                              <p:pRg st="5" end="5"/>
                                            </p:txEl>
                                          </p:spTgt>
                                        </p:tgtEl>
                                      </p:cBhvr>
                                    </p:animEffect>
                                  </p:childTnLst>
                                </p:cTn>
                              </p:par>
                              <p:par>
                                <p:cTn id="26" presetID="10" presetClass="entr" presetSubtype="0" fill="hold" grpId="0" nodeType="withEffect">
                                  <p:stCondLst>
                                    <p:cond delay="400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4800" dirty="0" smtClean="0">
                <a:solidFill>
                  <a:schemeClr val="tx1"/>
                </a:solidFill>
              </a:rPr>
              <a:t>I Am A Seed of Peace </a:t>
            </a:r>
            <a:endParaRPr lang="en-US" sz="4800" dirty="0"/>
          </a:p>
        </p:txBody>
      </p:sp>
      <p:sp>
        <p:nvSpPr>
          <p:cNvPr id="3" name="Content Placeholder 2"/>
          <p:cNvSpPr>
            <a:spLocks noGrp="1"/>
          </p:cNvSpPr>
          <p:nvPr>
            <p:ph idx="1"/>
          </p:nvPr>
        </p:nvSpPr>
        <p:spPr/>
        <p:txBody>
          <a:bodyPr>
            <a:normAutofit/>
          </a:bodyPr>
          <a:lstStyle/>
          <a:p>
            <a:r>
              <a:rPr lang="en-US" dirty="0" smtClean="0">
                <a:solidFill>
                  <a:schemeClr val="tx1"/>
                </a:solidFill>
              </a:rPr>
              <a:t>The annual Peace Festival includes a children’s activity room with a story quilt and peace activities. This year, children who attended added to “I Am a Seed of Peace”</a:t>
            </a:r>
            <a:endParaRPr lang="en-US" dirty="0">
              <a:solidFill>
                <a:schemeClr val="tx1"/>
              </a:solidFill>
            </a:endParaRPr>
          </a:p>
        </p:txBody>
      </p:sp>
      <p:pic>
        <p:nvPicPr>
          <p:cNvPr id="6" name="Picture Placeholder 5" descr="RDF2011 028.jpg"/>
          <p:cNvPicPr>
            <a:picLocks noGrp="1" noChangeAspect="1"/>
          </p:cNvPicPr>
          <p:nvPr>
            <p:ph type="pic" idx="10"/>
          </p:nvPr>
        </p:nvPicPr>
        <p:blipFill>
          <a:blip r:embed="rId3" cstate="print"/>
          <a:srcRect l="9040" r="9040"/>
          <a:stretch>
            <a:fillRect/>
          </a:stretch>
        </p:blipFill>
        <p:spPr>
          <a:xfrm>
            <a:off x="4572000" y="1371600"/>
            <a:ext cx="4078288" cy="3733800"/>
          </a:xfrm>
        </p:spPr>
      </p:pic>
      <p:sp>
        <p:nvSpPr>
          <p:cNvPr id="5" name="Content Placeholder 4"/>
          <p:cNvSpPr>
            <a:spLocks noGrp="1"/>
          </p:cNvSpPr>
          <p:nvPr>
            <p:ph idx="11"/>
          </p:nvPr>
        </p:nvSpPr>
        <p:spPr>
          <a:xfrm>
            <a:off x="4800600" y="5333999"/>
            <a:ext cx="3810000" cy="1371601"/>
          </a:xfrm>
        </p:spPr>
        <p:txBody>
          <a:bodyPr>
            <a:normAutofit/>
          </a:bodyPr>
          <a:lstStyle/>
          <a:p>
            <a:r>
              <a:rPr lang="en-US" i="1" dirty="0" smtClean="0">
                <a:solidFill>
                  <a:schemeClr val="tx1"/>
                </a:solidFill>
              </a:rPr>
              <a:t>Children at the</a:t>
            </a:r>
          </a:p>
          <a:p>
            <a:r>
              <a:rPr lang="en-US" i="1" dirty="0" smtClean="0">
                <a:solidFill>
                  <a:schemeClr val="tx1"/>
                </a:solidFill>
              </a:rPr>
              <a:t>2010 OKC Peace Festival </a:t>
            </a:r>
          </a:p>
          <a:p>
            <a:r>
              <a:rPr lang="en-US" i="1" dirty="0" smtClean="0"/>
              <a:t>A program of Peace House and the Peace Education Institute</a:t>
            </a:r>
            <a:endParaRPr lang="en-US" dirty="0" smtClean="0">
              <a:solidFill>
                <a:schemeClr val="tx1"/>
              </a:solidFill>
            </a:endParaRPr>
          </a:p>
          <a:p>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sz="4800" dirty="0" smtClean="0">
                <a:solidFill>
                  <a:schemeClr val="tx1"/>
                </a:solidFill>
              </a:rPr>
              <a:t>Leave Only Footprints, </a:t>
            </a:r>
            <a:br>
              <a:rPr lang="en-US" sz="4800" dirty="0" smtClean="0">
                <a:solidFill>
                  <a:schemeClr val="tx1"/>
                </a:solidFill>
              </a:rPr>
            </a:br>
            <a:r>
              <a:rPr lang="en-US" sz="4800" dirty="0" smtClean="0">
                <a:solidFill>
                  <a:schemeClr val="tx1"/>
                </a:solidFill>
              </a:rPr>
              <a:t>Take Only Pictures </a:t>
            </a:r>
            <a:endParaRPr lang="en-US" sz="4800" dirty="0">
              <a:solidFill>
                <a:schemeClr val="tx1"/>
              </a:solidFill>
            </a:endParaRPr>
          </a:p>
        </p:txBody>
      </p:sp>
      <p:sp>
        <p:nvSpPr>
          <p:cNvPr id="3" name="Content Placeholder 2"/>
          <p:cNvSpPr>
            <a:spLocks noGrp="1"/>
          </p:cNvSpPr>
          <p:nvPr>
            <p:ph idx="1"/>
          </p:nvPr>
        </p:nvSpPr>
        <p:spPr/>
        <p:txBody>
          <a:bodyPr>
            <a:normAutofit/>
          </a:bodyPr>
          <a:lstStyle/>
          <a:p>
            <a:r>
              <a:rPr lang="en-US" dirty="0" smtClean="0">
                <a:solidFill>
                  <a:schemeClr val="tx1"/>
                </a:solidFill>
              </a:rPr>
              <a:t>Students drew their shoes as still life drawings. Through this art project students learn the concept of returning places we visit in better shape after we leave them. Caring for the earth should be the concern of everyone.</a:t>
            </a:r>
          </a:p>
          <a:p>
            <a:endParaRPr lang="en-US" dirty="0"/>
          </a:p>
        </p:txBody>
      </p:sp>
      <p:pic>
        <p:nvPicPr>
          <p:cNvPr id="6" name="Picture Placeholder 5" descr="RDF2011 032.jpg"/>
          <p:cNvPicPr>
            <a:picLocks noGrp="1" noChangeAspect="1"/>
          </p:cNvPicPr>
          <p:nvPr>
            <p:ph type="pic" idx="10"/>
          </p:nvPr>
        </p:nvPicPr>
        <p:blipFill>
          <a:blip r:embed="rId3" cstate="print"/>
          <a:srcRect l="9040" r="9040"/>
          <a:stretch>
            <a:fillRect/>
          </a:stretch>
        </p:blipFill>
        <p:spPr/>
      </p:pic>
      <p:sp>
        <p:nvSpPr>
          <p:cNvPr id="5" name="Content Placeholder 4"/>
          <p:cNvSpPr>
            <a:spLocks noGrp="1"/>
          </p:cNvSpPr>
          <p:nvPr>
            <p:ph idx="11"/>
          </p:nvPr>
        </p:nvSpPr>
        <p:spPr/>
        <p:txBody>
          <a:bodyPr/>
          <a:lstStyle/>
          <a:p>
            <a:r>
              <a:rPr lang="en-US" b="0" i="1" dirty="0" smtClean="0">
                <a:solidFill>
                  <a:schemeClr val="tx1"/>
                </a:solidFill>
              </a:rPr>
              <a:t>5th Grade Students </a:t>
            </a:r>
            <a:endParaRPr lang="en-US" b="0" dirty="0" smtClean="0">
              <a:solidFill>
                <a:schemeClr val="tx1"/>
              </a:solidFill>
            </a:endParaRPr>
          </a:p>
          <a:p>
            <a:r>
              <a:rPr lang="en-US" b="0" i="1" dirty="0" err="1" smtClean="0">
                <a:solidFill>
                  <a:schemeClr val="tx1"/>
                </a:solidFill>
              </a:rPr>
              <a:t>Parmelee</a:t>
            </a:r>
            <a:r>
              <a:rPr lang="en-US" b="0" i="1" dirty="0" smtClean="0">
                <a:solidFill>
                  <a:schemeClr val="tx1"/>
                </a:solidFill>
              </a:rPr>
              <a:t> Elementary</a:t>
            </a:r>
          </a:p>
          <a:p>
            <a:r>
              <a:rPr lang="en-US" b="0" i="1" dirty="0" smtClean="0"/>
              <a:t>Oklahoma City Public Schools</a:t>
            </a:r>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chemeClr val="tx1"/>
                </a:solidFill>
              </a:rPr>
              <a:t>Nurture the Earth </a:t>
            </a:r>
            <a:endParaRPr lang="en-US" sz="4800" dirty="0"/>
          </a:p>
        </p:txBody>
      </p:sp>
      <p:sp>
        <p:nvSpPr>
          <p:cNvPr id="3" name="Content Placeholder 2"/>
          <p:cNvSpPr>
            <a:spLocks noGrp="1"/>
          </p:cNvSpPr>
          <p:nvPr>
            <p:ph idx="1"/>
          </p:nvPr>
        </p:nvSpPr>
        <p:spPr/>
        <p:txBody>
          <a:bodyPr>
            <a:normAutofit/>
          </a:bodyPr>
          <a:lstStyle/>
          <a:p>
            <a:r>
              <a:rPr lang="en-US" dirty="0" smtClean="0">
                <a:solidFill>
                  <a:schemeClr val="tx1"/>
                </a:solidFill>
              </a:rPr>
              <a:t>Colorful clay pieces in our mosaic represent the many diverse individuals that make up our world. </a:t>
            </a:r>
          </a:p>
          <a:p>
            <a:endParaRPr lang="en-US" dirty="0" smtClean="0">
              <a:solidFill>
                <a:schemeClr val="tx1"/>
              </a:solidFill>
            </a:endParaRPr>
          </a:p>
          <a:p>
            <a:r>
              <a:rPr lang="en-US" dirty="0" smtClean="0">
                <a:solidFill>
                  <a:schemeClr val="tx1"/>
                </a:solidFill>
              </a:rPr>
              <a:t>The tree is life putting down roots, transforming into hands of different cultures to show the need to care for and nurture the earth.</a:t>
            </a:r>
          </a:p>
          <a:p>
            <a:endParaRPr lang="en-US" dirty="0"/>
          </a:p>
        </p:txBody>
      </p:sp>
      <p:pic>
        <p:nvPicPr>
          <p:cNvPr id="6" name="Picture Placeholder 5" descr="RDF2011 101.jpg"/>
          <p:cNvPicPr>
            <a:picLocks noGrp="1" noChangeAspect="1"/>
          </p:cNvPicPr>
          <p:nvPr>
            <p:ph type="pic" idx="10"/>
          </p:nvPr>
        </p:nvPicPr>
        <p:blipFill>
          <a:blip r:embed="rId3" cstate="print"/>
          <a:srcRect l="13632" r="15960" b="6122"/>
          <a:stretch>
            <a:fillRect/>
          </a:stretch>
        </p:blipFill>
        <p:spPr>
          <a:xfrm>
            <a:off x="4495800" y="1371600"/>
            <a:ext cx="3810000" cy="3810000"/>
          </a:xfrm>
        </p:spPr>
      </p:pic>
      <p:sp>
        <p:nvSpPr>
          <p:cNvPr id="5" name="Content Placeholder 4"/>
          <p:cNvSpPr>
            <a:spLocks noGrp="1"/>
          </p:cNvSpPr>
          <p:nvPr>
            <p:ph idx="11"/>
          </p:nvPr>
        </p:nvSpPr>
        <p:spPr>
          <a:xfrm>
            <a:off x="4800600" y="5257800"/>
            <a:ext cx="3810000" cy="1371601"/>
          </a:xfrm>
        </p:spPr>
        <p:txBody>
          <a:bodyPr>
            <a:normAutofit/>
          </a:bodyPr>
          <a:lstStyle/>
          <a:p>
            <a:r>
              <a:rPr lang="en-US" i="1" dirty="0" smtClean="0">
                <a:solidFill>
                  <a:schemeClr val="tx1"/>
                </a:solidFill>
              </a:rPr>
              <a:t>High School Students </a:t>
            </a:r>
          </a:p>
          <a:p>
            <a:r>
              <a:rPr lang="en-US" i="1" dirty="0" smtClean="0">
                <a:solidFill>
                  <a:schemeClr val="tx1"/>
                </a:solidFill>
              </a:rPr>
              <a:t>Putnam City Academy</a:t>
            </a:r>
          </a:p>
          <a:p>
            <a:r>
              <a:rPr lang="en-US" i="1" dirty="0" smtClean="0"/>
              <a:t>Putnam City Public Schools</a:t>
            </a:r>
          </a:p>
          <a:p>
            <a:r>
              <a:rPr lang="en-US" i="1" dirty="0" smtClean="0">
                <a:solidFill>
                  <a:schemeClr val="tx1"/>
                </a:solidFill>
              </a:rPr>
              <a:t>Oklahoma City</a:t>
            </a:r>
            <a:endParaRPr lang="en-US" dirty="0" smtClean="0">
              <a:solidFill>
                <a:schemeClr val="tx1"/>
              </a:solidFill>
            </a:endParaRPr>
          </a:p>
          <a:p>
            <a:endParaRPr lang="en-US" dirty="0"/>
          </a:p>
        </p:txBody>
      </p:sp>
    </p:spTree>
  </p:cSld>
  <p:clrMapOvr>
    <a:masterClrMapping/>
  </p:clrMapOvr>
  <p:transition spd="slow" advClick="0" advTm="12000">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Protectors of the Earth </a:t>
            </a:r>
            <a:endParaRPr lang="en-US" dirty="0"/>
          </a:p>
        </p:txBody>
      </p:sp>
      <p:sp>
        <p:nvSpPr>
          <p:cNvPr id="3" name="Content Placeholder 2"/>
          <p:cNvSpPr>
            <a:spLocks noGrp="1"/>
          </p:cNvSpPr>
          <p:nvPr>
            <p:ph idx="1"/>
          </p:nvPr>
        </p:nvSpPr>
        <p:spPr>
          <a:xfrm>
            <a:off x="457200" y="1371600"/>
            <a:ext cx="3429000" cy="5029200"/>
          </a:xfrm>
        </p:spPr>
        <p:txBody>
          <a:bodyPr>
            <a:normAutofit fontScale="92500" lnSpcReduction="10000"/>
          </a:bodyPr>
          <a:lstStyle/>
          <a:p>
            <a:r>
              <a:rPr lang="en-US" dirty="0" smtClean="0"/>
              <a:t>We as people are the protectors of the earth. The choices that we make affect not only ourselves but in the web of time those choices affect us all.  Made of recycled and reused articles, the Oaxaca Animals encircle the earth with the totem poles standing in respect to the creation of the world and all in it, reminding us that we truly do “Care for the Earth”! </a:t>
            </a:r>
          </a:p>
          <a:p>
            <a:endParaRPr lang="en-US" dirty="0"/>
          </a:p>
        </p:txBody>
      </p:sp>
      <p:pic>
        <p:nvPicPr>
          <p:cNvPr id="6" name="Picture Placeholder 5" descr="RDF2011 056.jpg"/>
          <p:cNvPicPr>
            <a:picLocks noGrp="1" noChangeAspect="1"/>
          </p:cNvPicPr>
          <p:nvPr>
            <p:ph type="pic" idx="10"/>
          </p:nvPr>
        </p:nvPicPr>
        <p:blipFill>
          <a:blip r:embed="rId3" cstate="print"/>
          <a:srcRect l="9040" t="29103" r="9040" b="34162"/>
          <a:stretch>
            <a:fillRect/>
          </a:stretch>
        </p:blipFill>
        <p:spPr>
          <a:xfrm rot="5400000">
            <a:off x="2685256" y="2724944"/>
            <a:ext cx="4078288" cy="1371600"/>
          </a:xfrm>
        </p:spPr>
      </p:pic>
      <p:sp>
        <p:nvSpPr>
          <p:cNvPr id="5" name="Content Placeholder 4"/>
          <p:cNvSpPr>
            <a:spLocks noGrp="1"/>
          </p:cNvSpPr>
          <p:nvPr>
            <p:ph idx="11"/>
          </p:nvPr>
        </p:nvSpPr>
        <p:spPr/>
        <p:txBody>
          <a:bodyPr/>
          <a:lstStyle/>
          <a:p>
            <a:r>
              <a:rPr lang="en-US" dirty="0" smtClean="0"/>
              <a:t>Students</a:t>
            </a:r>
          </a:p>
          <a:p>
            <a:r>
              <a:rPr lang="en-US" dirty="0" smtClean="0"/>
              <a:t>Middle School of Piedmont</a:t>
            </a:r>
          </a:p>
          <a:p>
            <a:r>
              <a:rPr lang="en-US" dirty="0" smtClean="0"/>
              <a:t> Piedmont</a:t>
            </a:r>
          </a:p>
          <a:p>
            <a:endParaRPr lang="en-US" dirty="0"/>
          </a:p>
        </p:txBody>
      </p:sp>
      <p:pic>
        <p:nvPicPr>
          <p:cNvPr id="7" name="Picture 6" descr="RDF2011 057.jpg"/>
          <p:cNvPicPr>
            <a:picLocks noChangeAspect="1"/>
          </p:cNvPicPr>
          <p:nvPr/>
        </p:nvPicPr>
        <p:blipFill>
          <a:blip r:embed="rId4" cstate="print"/>
          <a:srcRect t="24528" b="23899"/>
          <a:stretch>
            <a:fillRect/>
          </a:stretch>
        </p:blipFill>
        <p:spPr>
          <a:xfrm rot="5400000">
            <a:off x="4210050" y="2647950"/>
            <a:ext cx="4114800" cy="1562100"/>
          </a:xfrm>
          <a:prstGeom prst="rect">
            <a:avLst/>
          </a:prstGeom>
        </p:spPr>
      </p:pic>
      <p:pic>
        <p:nvPicPr>
          <p:cNvPr id="8" name="Picture 7" descr="RDF2011 058.jpg"/>
          <p:cNvPicPr>
            <a:picLocks noChangeAspect="1"/>
          </p:cNvPicPr>
          <p:nvPr/>
        </p:nvPicPr>
        <p:blipFill>
          <a:blip r:embed="rId5" cstate="print"/>
          <a:srcRect t="33333" b="19919"/>
          <a:stretch>
            <a:fillRect/>
          </a:stretch>
        </p:blipFill>
        <p:spPr>
          <a:xfrm rot="5400000">
            <a:off x="5826745" y="2707655"/>
            <a:ext cx="4114800" cy="1442689"/>
          </a:xfrm>
          <a:prstGeom prst="rect">
            <a:avLst/>
          </a:prstGeom>
        </p:spPr>
      </p:pic>
      <p:pic>
        <p:nvPicPr>
          <p:cNvPr id="10" name="Picture 9" descr="RDF2011 076.jpg"/>
          <p:cNvPicPr>
            <a:picLocks noChangeAspect="1"/>
          </p:cNvPicPr>
          <p:nvPr/>
        </p:nvPicPr>
        <p:blipFill>
          <a:blip r:embed="rId6" cstate="print"/>
          <a:srcRect l="11667" t="33333" r="21667"/>
          <a:stretch>
            <a:fillRect/>
          </a:stretch>
        </p:blipFill>
        <p:spPr>
          <a:xfrm>
            <a:off x="4064000" y="1752600"/>
            <a:ext cx="4775200" cy="3581400"/>
          </a:xfrm>
          <a:prstGeom prst="rect">
            <a:avLst/>
          </a:prstGeom>
        </p:spPr>
      </p:pic>
      <p:sp>
        <p:nvSpPr>
          <p:cNvPr id="11" name="16-Point Star 10"/>
          <p:cNvSpPr/>
          <p:nvPr/>
        </p:nvSpPr>
        <p:spPr>
          <a:xfrm>
            <a:off x="3429000" y="5029200"/>
            <a:ext cx="1295400" cy="1295400"/>
          </a:xfrm>
          <a:prstGeom prst="star16">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sz="1200" dirty="0"/>
              <a:t>Middle School</a:t>
            </a:r>
          </a:p>
        </p:txBody>
      </p:sp>
    </p:spTree>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par>
                          <p:cTn id="8" fill="hold">
                            <p:stCondLst>
                              <p:cond delay="3000"/>
                            </p:stCondLst>
                            <p:childTnLst>
                              <p:par>
                                <p:cTn id="9" presetID="10" presetClass="exit" presetSubtype="0" fill="hold" nodeType="afterEffect">
                                  <p:stCondLst>
                                    <p:cond delay="0"/>
                                  </p:stCondLst>
                                  <p:childTnLst>
                                    <p:animEffect transition="out" filter="fade">
                                      <p:cBhvr>
                                        <p:cTn id="10" dur="2000"/>
                                        <p:tgtEl>
                                          <p:spTgt spid="7"/>
                                        </p:tgtEl>
                                      </p:cBhvr>
                                    </p:animEffect>
                                    <p:set>
                                      <p:cBhvr>
                                        <p:cTn id="11" dur="1" fill="hold">
                                          <p:stCondLst>
                                            <p:cond delay="1999"/>
                                          </p:stCondLst>
                                        </p:cTn>
                                        <p:tgtEl>
                                          <p:spTgt spid="7"/>
                                        </p:tgtEl>
                                        <p:attrNameLst>
                                          <p:attrName>style.visibility</p:attrName>
                                        </p:attrNameLst>
                                      </p:cBhvr>
                                      <p:to>
                                        <p:strVal val="hidden"/>
                                      </p:to>
                                    </p:set>
                                  </p:childTnLst>
                                </p:cTn>
                              </p:par>
                            </p:childTnLst>
                          </p:cTn>
                        </p:par>
                        <p:par>
                          <p:cTn id="12" fill="hold">
                            <p:stCondLst>
                              <p:cond delay="5000"/>
                            </p:stCondLst>
                            <p:childTnLst>
                              <p:par>
                                <p:cTn id="13" presetID="10" presetClass="exit" presetSubtype="0" fill="hold" nodeType="afterEffect">
                                  <p:stCondLst>
                                    <p:cond delay="0"/>
                                  </p:stCondLst>
                                  <p:childTnLst>
                                    <p:animEffect transition="out" filter="fade">
                                      <p:cBhvr>
                                        <p:cTn id="14" dur="2000"/>
                                        <p:tgtEl>
                                          <p:spTgt spid="8"/>
                                        </p:tgtEl>
                                      </p:cBhvr>
                                    </p:animEffect>
                                    <p:set>
                                      <p:cBhvr>
                                        <p:cTn id="15" dur="1" fill="hold">
                                          <p:stCondLst>
                                            <p:cond delay="1999"/>
                                          </p:stCondLst>
                                        </p:cTn>
                                        <p:tgtEl>
                                          <p:spTgt spid="8"/>
                                        </p:tgtEl>
                                        <p:attrNameLst>
                                          <p:attrName>style.visibility</p:attrName>
                                        </p:attrNameLst>
                                      </p:cBhvr>
                                      <p:to>
                                        <p:strVal val="hidden"/>
                                      </p:to>
                                    </p:set>
                                  </p:childTnLst>
                                </p:cTn>
                              </p:par>
                            </p:childTnLst>
                          </p:cTn>
                        </p:par>
                        <p:par>
                          <p:cTn id="16" fill="hold">
                            <p:stCondLst>
                              <p:cond delay="7000"/>
                            </p:stCondLst>
                            <p:childTnLst>
                              <p:par>
                                <p:cTn id="17" presetID="10"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 Peace Prevail on Earth </a:t>
            </a:r>
            <a:endParaRPr lang="en-US" dirty="0"/>
          </a:p>
        </p:txBody>
      </p:sp>
      <p:sp>
        <p:nvSpPr>
          <p:cNvPr id="3" name="Content Placeholder 2"/>
          <p:cNvSpPr>
            <a:spLocks noGrp="1"/>
          </p:cNvSpPr>
          <p:nvPr>
            <p:ph idx="1"/>
          </p:nvPr>
        </p:nvSpPr>
        <p:spPr>
          <a:xfrm>
            <a:off x="457200" y="1600200"/>
            <a:ext cx="3200400" cy="4876800"/>
          </a:xfrm>
        </p:spPr>
        <p:txBody>
          <a:bodyPr>
            <a:normAutofit/>
          </a:bodyPr>
          <a:lstStyle/>
          <a:p>
            <a:r>
              <a:rPr lang="en-US" dirty="0" smtClean="0"/>
              <a:t>May Peace Prevail on Earth is inspired by cultural flags. Each flag is rich in color and symbolism. Each flag combines its message to create a story. Our flags contain imagery of earth, animals, and people to show beautiful, individual parts together to become a whole.</a:t>
            </a:r>
          </a:p>
          <a:p>
            <a:endParaRPr lang="en-US" dirty="0"/>
          </a:p>
        </p:txBody>
      </p:sp>
      <p:pic>
        <p:nvPicPr>
          <p:cNvPr id="6" name="Picture Placeholder 5" descr="RDF2011 072.jpg"/>
          <p:cNvPicPr>
            <a:picLocks noGrp="1" noChangeAspect="1"/>
          </p:cNvPicPr>
          <p:nvPr>
            <p:ph type="pic" idx="10"/>
          </p:nvPr>
        </p:nvPicPr>
        <p:blipFill>
          <a:blip r:embed="rId3" cstate="print"/>
          <a:srcRect l="9040" t="22449" r="9040"/>
          <a:stretch>
            <a:fillRect/>
          </a:stretch>
        </p:blipFill>
        <p:spPr>
          <a:xfrm>
            <a:off x="3820736" y="1600200"/>
            <a:ext cx="4829552" cy="3429000"/>
          </a:xfrm>
        </p:spPr>
      </p:pic>
      <p:sp>
        <p:nvSpPr>
          <p:cNvPr id="5" name="Content Placeholder 4"/>
          <p:cNvSpPr>
            <a:spLocks noGrp="1"/>
          </p:cNvSpPr>
          <p:nvPr>
            <p:ph idx="11"/>
          </p:nvPr>
        </p:nvSpPr>
        <p:spPr/>
        <p:txBody>
          <a:bodyPr/>
          <a:lstStyle/>
          <a:p>
            <a:r>
              <a:rPr lang="en-US" i="1" dirty="0" smtClean="0"/>
              <a:t>Students</a:t>
            </a:r>
          </a:p>
          <a:p>
            <a:r>
              <a:rPr lang="en-US" i="1" dirty="0" smtClean="0"/>
              <a:t>Central Elementary</a:t>
            </a:r>
          </a:p>
          <a:p>
            <a:r>
              <a:rPr lang="en-US" i="1" dirty="0" smtClean="0"/>
              <a:t>Moore Public Schools</a:t>
            </a:r>
            <a:endParaRPr lang="en-US" dirty="0" smtClean="0"/>
          </a:p>
          <a:p>
            <a:endParaRPr lang="en-US" dirty="0"/>
          </a:p>
        </p:txBody>
      </p:sp>
      <p:pic>
        <p:nvPicPr>
          <p:cNvPr id="7" name="Picture 6" descr="RDF2011 073.jpg"/>
          <p:cNvPicPr>
            <a:picLocks noChangeAspect="1"/>
          </p:cNvPicPr>
          <p:nvPr/>
        </p:nvPicPr>
        <p:blipFill>
          <a:blip r:embed="rId4" cstate="print"/>
          <a:stretch>
            <a:fillRect/>
          </a:stretch>
        </p:blipFill>
        <p:spPr>
          <a:xfrm>
            <a:off x="3810000" y="1676400"/>
            <a:ext cx="4800600" cy="3600450"/>
          </a:xfrm>
          <a:prstGeom prst="rect">
            <a:avLst/>
          </a:prstGeom>
        </p:spPr>
      </p:pic>
    </p:spTree>
  </p:cSld>
  <p:clrMapOvr>
    <a:masterClrMapping/>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Go Wild…Compassion </a:t>
            </a:r>
            <a:br>
              <a:rPr lang="en-US" dirty="0" smtClean="0"/>
            </a:br>
            <a:r>
              <a:rPr lang="en-US" dirty="0" smtClean="0"/>
              <a:t>for all of G-</a:t>
            </a:r>
            <a:r>
              <a:rPr lang="en-US" dirty="0" err="1" smtClean="0"/>
              <a:t>d’s</a:t>
            </a:r>
            <a:r>
              <a:rPr lang="en-US" dirty="0" smtClean="0"/>
              <a:t> Creatures </a:t>
            </a:r>
            <a:br>
              <a:rPr lang="en-US" dirty="0" smtClean="0"/>
            </a:br>
            <a:endParaRPr lang="en-US" dirty="0"/>
          </a:p>
        </p:txBody>
      </p:sp>
      <p:sp>
        <p:nvSpPr>
          <p:cNvPr id="3" name="Content Placeholder 2"/>
          <p:cNvSpPr>
            <a:spLocks noGrp="1"/>
          </p:cNvSpPr>
          <p:nvPr>
            <p:ph idx="1"/>
          </p:nvPr>
        </p:nvSpPr>
        <p:spPr/>
        <p:txBody>
          <a:bodyPr>
            <a:normAutofit/>
          </a:bodyPr>
          <a:lstStyle/>
          <a:p>
            <a:r>
              <a:rPr lang="en-US" i="1" dirty="0" smtClean="0"/>
              <a:t> </a:t>
            </a:r>
            <a:endParaRPr lang="en-US" dirty="0" smtClean="0"/>
          </a:p>
          <a:p>
            <a:pPr>
              <a:spcBef>
                <a:spcPts val="0"/>
              </a:spcBef>
            </a:pPr>
            <a:r>
              <a:rPr lang="en-US" dirty="0" smtClean="0"/>
              <a:t>Our 2010 summer camp theme was “</a:t>
            </a:r>
            <a:r>
              <a:rPr lang="en-US" i="1" dirty="0" smtClean="0"/>
              <a:t>Go Wild @ Camp </a:t>
            </a:r>
            <a:r>
              <a:rPr lang="en-US" i="1" dirty="0" err="1" smtClean="0"/>
              <a:t>Chaverim</a:t>
            </a:r>
            <a:r>
              <a:rPr lang="en-US" i="1" dirty="0" smtClean="0"/>
              <a:t>”…Where Happy Campers Roam!</a:t>
            </a:r>
            <a:r>
              <a:rPr lang="en-US" dirty="0" smtClean="0"/>
              <a:t>   Painted on the back of the Camp </a:t>
            </a:r>
            <a:r>
              <a:rPr lang="en-US" dirty="0" err="1" smtClean="0"/>
              <a:t>Chaverim</a:t>
            </a:r>
            <a:r>
              <a:rPr lang="en-US" dirty="0" smtClean="0"/>
              <a:t> bench are the words “</a:t>
            </a:r>
            <a:r>
              <a:rPr lang="en-US" i="1" dirty="0" err="1" smtClean="0"/>
              <a:t>Tza’ar</a:t>
            </a:r>
            <a:r>
              <a:rPr lang="en-US" i="1" dirty="0" smtClean="0"/>
              <a:t> </a:t>
            </a:r>
            <a:r>
              <a:rPr lang="en-US" i="1" dirty="0" err="1" smtClean="0"/>
              <a:t>Ba’alei</a:t>
            </a:r>
            <a:r>
              <a:rPr lang="en-US" i="1" dirty="0" smtClean="0"/>
              <a:t> </a:t>
            </a:r>
            <a:r>
              <a:rPr lang="en-US" i="1" dirty="0" err="1" smtClean="0"/>
              <a:t>Chayim</a:t>
            </a:r>
            <a:r>
              <a:rPr lang="en-US" dirty="0" smtClean="0"/>
              <a:t>” which mean  “Showing Kindness to all Living Creatures.”</a:t>
            </a:r>
          </a:p>
          <a:p>
            <a:endParaRPr lang="en-US" dirty="0"/>
          </a:p>
        </p:txBody>
      </p:sp>
      <p:pic>
        <p:nvPicPr>
          <p:cNvPr id="6" name="Picture Placeholder 5" descr="RDF2011 138.jpg"/>
          <p:cNvPicPr>
            <a:picLocks noGrp="1" noChangeAspect="1"/>
          </p:cNvPicPr>
          <p:nvPr>
            <p:ph type="pic" idx="10"/>
          </p:nvPr>
        </p:nvPicPr>
        <p:blipFill>
          <a:blip r:embed="rId3" cstate="print"/>
          <a:srcRect l="9040" r="9040"/>
          <a:stretch>
            <a:fillRect/>
          </a:stretch>
        </p:blipFill>
        <p:spPr/>
      </p:pic>
      <p:sp>
        <p:nvSpPr>
          <p:cNvPr id="5" name="Content Placeholder 4"/>
          <p:cNvSpPr>
            <a:spLocks noGrp="1"/>
          </p:cNvSpPr>
          <p:nvPr>
            <p:ph idx="11"/>
          </p:nvPr>
        </p:nvSpPr>
        <p:spPr>
          <a:xfrm>
            <a:off x="4572000" y="5486400"/>
            <a:ext cx="4038600" cy="1371601"/>
          </a:xfrm>
        </p:spPr>
        <p:txBody>
          <a:bodyPr>
            <a:normAutofit/>
          </a:bodyPr>
          <a:lstStyle/>
          <a:p>
            <a:r>
              <a:rPr lang="en-US" i="1" dirty="0" smtClean="0"/>
              <a:t>Campers</a:t>
            </a:r>
          </a:p>
          <a:p>
            <a:r>
              <a:rPr lang="en-US" i="1" dirty="0" smtClean="0"/>
              <a:t>Camp </a:t>
            </a:r>
            <a:r>
              <a:rPr lang="en-US" i="1" dirty="0" err="1" smtClean="0"/>
              <a:t>Chaverim</a:t>
            </a:r>
            <a:r>
              <a:rPr lang="en-US" i="1" dirty="0" smtClean="0"/>
              <a:t> </a:t>
            </a:r>
          </a:p>
          <a:p>
            <a:r>
              <a:rPr lang="en-US" i="1" dirty="0" smtClean="0"/>
              <a:t>Jewish Federation of Greater OKC </a:t>
            </a:r>
            <a:endParaRPr lang="en-US" dirty="0" smtClean="0"/>
          </a:p>
          <a:p>
            <a:endParaRPr lang="en-US" dirty="0"/>
          </a:p>
        </p:txBody>
      </p:sp>
    </p:spTree>
  </p:cSld>
  <p:clrMapOvr>
    <a:masterClrMapping/>
  </p:clrMapOvr>
  <p:transition spd="slow" advClick="0" advTm="12000">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3631</TotalTime>
  <Words>1898</Words>
  <Application>Microsoft Office PowerPoint</Application>
  <PresentationFormat>On-screen Show (4:3)</PresentationFormat>
  <Paragraphs>272</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Respect Diversity Art and Poetry Contest </vt:lpstr>
      <vt:lpstr>Come Together </vt:lpstr>
      <vt:lpstr>We Are a Rainbow of Peace </vt:lpstr>
      <vt:lpstr>I Am A Seed of Peace </vt:lpstr>
      <vt:lpstr>Leave Only Footprints,  Take Only Pictures </vt:lpstr>
      <vt:lpstr>Nurture the Earth </vt:lpstr>
      <vt:lpstr>Protectors of the Earth </vt:lpstr>
      <vt:lpstr>May Peace Prevail on Earth </vt:lpstr>
      <vt:lpstr> Go Wild…Compassion  for all of G-d’s Creatures  </vt:lpstr>
      <vt:lpstr>Respect Variation </vt:lpstr>
      <vt:lpstr>It Takes Everybody!</vt:lpstr>
      <vt:lpstr>For Earths Sake Recycle!</vt:lpstr>
      <vt:lpstr>Save the Future </vt:lpstr>
      <vt:lpstr>We’ve Got the Whole World,  In Our Hands</vt:lpstr>
      <vt:lpstr>A New Day For Everyone</vt:lpstr>
      <vt:lpstr>A Turn for the Better </vt:lpstr>
      <vt:lpstr>Caring Voices</vt:lpstr>
      <vt:lpstr>WE ARE THE WORLD</vt:lpstr>
      <vt:lpstr>“Kid” Leidoscopes</vt:lpstr>
      <vt:lpstr>Tri-City: Reduce, Reuse, Recycle </vt:lpstr>
      <vt:lpstr>We Love the Earth Necklace</vt:lpstr>
      <vt:lpstr>Perspectives of Peace… Respecting Each Other, Renewing the Earth</vt:lpstr>
      <vt:lpstr>Many Faces, One Team</vt:lpstr>
      <vt:lpstr>Giant Pinwheel for Peace </vt:lpstr>
      <vt:lpstr>Sea Diversity Unity in a Diverse Sea</vt:lpstr>
      <vt:lpstr>Melting Pot </vt:lpstr>
      <vt:lpstr>Respect Diversity:  The Garden Worth Tending</vt:lpstr>
      <vt:lpstr>Within Us All, Next </vt:lpstr>
      <vt:lpstr>Growing of Cultures </vt:lpstr>
      <vt:lpstr>Paper or Trees </vt:lpstr>
      <vt:lpstr>Patchwork of Peace  </vt:lpstr>
      <vt:lpstr>the heART of the earth</vt:lpstr>
      <vt:lpstr>Ecodragons </vt:lpstr>
      <vt:lpstr>For the Record</vt:lpstr>
      <vt:lpstr>The Ties That Bind </vt:lpstr>
      <vt:lpstr>The Earth is in Our Hands  </vt:lpstr>
      <vt:lpstr>As Simple As A Grain of Salt</vt:lpstr>
      <vt:lpstr>Peace Box</vt:lpstr>
      <vt:lpstr>Respect Diversity Foundation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Respect Diversity</cp:lastModifiedBy>
  <cp:revision>373</cp:revision>
  <dcterms:created xsi:type="dcterms:W3CDTF">2009-03-09T22:53:05Z</dcterms:created>
  <dcterms:modified xsi:type="dcterms:W3CDTF">2011-03-23T18:34:37Z</dcterms:modified>
</cp:coreProperties>
</file>